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24896" r:id="rId1"/>
  </p:sldMasterIdLst>
  <p:notesMasterIdLst>
    <p:notesMasterId r:id="rId19"/>
  </p:notesMasterIdLst>
  <p:sldIdLst>
    <p:sldId id="23691" r:id="rId2"/>
    <p:sldId id="23755" r:id="rId3"/>
    <p:sldId id="23751" r:id="rId4"/>
    <p:sldId id="23752" r:id="rId5"/>
    <p:sldId id="23738" r:id="rId6"/>
    <p:sldId id="23739" r:id="rId7"/>
    <p:sldId id="23746" r:id="rId8"/>
    <p:sldId id="23753" r:id="rId9"/>
    <p:sldId id="23749" r:id="rId10"/>
    <p:sldId id="23734" r:id="rId11"/>
    <p:sldId id="23754" r:id="rId12"/>
    <p:sldId id="23742" r:id="rId13"/>
    <p:sldId id="23743" r:id="rId14"/>
    <p:sldId id="23744" r:id="rId15"/>
    <p:sldId id="23750" r:id="rId16"/>
    <p:sldId id="23745" r:id="rId17"/>
    <p:sldId id="23676" r:id="rId18"/>
  </p:sldIdLst>
  <p:sldSz cx="9144000" cy="5143500" type="screen16x9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125413" indent="331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531813" indent="382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936625" indent="434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338263" indent="4905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EC8F14"/>
    <a:srgbClr val="FFFFCC"/>
    <a:srgbClr val="0000FF"/>
    <a:srgbClr val="00FF00"/>
    <a:srgbClr val="A7F7C0"/>
    <a:srgbClr val="A0FEB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9886" autoAdjust="0"/>
  </p:normalViewPr>
  <p:slideViewPr>
    <p:cSldViewPr>
      <p:cViewPr varScale="1">
        <p:scale>
          <a:sx n="154" d="100"/>
          <a:sy n="154" d="100"/>
        </p:scale>
        <p:origin x="324" y="-216"/>
      </p:cViewPr>
      <p:guideLst>
        <p:guide orient="horz" pos="162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4188" y="-150"/>
      </p:cViewPr>
      <p:guideLst>
        <p:guide orient="horz" pos="3131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9AC91-4388-4498-AC99-9CB35B6D41E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FE732-4A34-475F-BF5E-7DB7A9048CB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Проверки готовности населённых пунктов </a:t>
          </a:r>
        </a:p>
      </dgm:t>
    </dgm:pt>
    <dgm:pt modelId="{04ED4836-C165-44E9-B570-FF11694DE8C7}" type="parTrans" cxnId="{D7E6FAD7-E045-4C1B-8F23-9C52C58C572E}">
      <dgm:prSet/>
      <dgm:spPr/>
      <dgm:t>
        <a:bodyPr/>
        <a:lstStyle/>
        <a:p>
          <a:endParaRPr lang="ru-RU"/>
        </a:p>
      </dgm:t>
    </dgm:pt>
    <dgm:pt modelId="{C23889D9-26CD-435E-9563-E51A33641B9E}" type="sibTrans" cxnId="{D7E6FAD7-E045-4C1B-8F23-9C52C58C572E}">
      <dgm:prSet/>
      <dgm:spPr/>
      <dgm:t>
        <a:bodyPr/>
        <a:lstStyle/>
        <a:p>
          <a:endParaRPr lang="ru-RU"/>
        </a:p>
      </dgm:t>
    </dgm:pt>
    <dgm:pt modelId="{55C8EAE5-CD65-40AA-846A-41FD305932E4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Проверено</a:t>
          </a:r>
          <a:r>
            <a:rPr lang="ru-RU" sz="2400" dirty="0"/>
            <a:t> – </a:t>
          </a:r>
          <a:r>
            <a:rPr lang="ru-RU" sz="2400" b="1" dirty="0" smtClean="0"/>
            <a:t>475 </a:t>
          </a:r>
          <a:r>
            <a:rPr lang="ru-RU" sz="2400" b="1" dirty="0"/>
            <a:t>(100%)</a:t>
          </a:r>
        </a:p>
      </dgm:t>
    </dgm:pt>
    <dgm:pt modelId="{9DCBCDB6-D527-4B14-ADBB-E66A87A9267C}" type="parTrans" cxnId="{E24C49DF-92F7-4324-9B40-2F136D9751FD}">
      <dgm:prSet/>
      <dgm:spPr/>
      <dgm:t>
        <a:bodyPr/>
        <a:lstStyle/>
        <a:p>
          <a:endParaRPr lang="ru-RU"/>
        </a:p>
      </dgm:t>
    </dgm:pt>
    <dgm:pt modelId="{C3FD49E9-FD29-42E7-AACE-4A10EE2DEF75}" type="sibTrans" cxnId="{E24C49DF-92F7-4324-9B40-2F136D9751FD}">
      <dgm:prSet/>
      <dgm:spPr/>
      <dgm:t>
        <a:bodyPr/>
        <a:lstStyle/>
        <a:p>
          <a:endParaRPr lang="ru-RU"/>
        </a:p>
      </dgm:t>
    </dgm:pt>
    <dgm:pt modelId="{1CD54B59-6B47-4832-A99D-87D977B3DF58}">
      <dgm:prSet phldrT="[Текст]" custT="1"/>
      <dgm:spPr/>
      <dgm:t>
        <a:bodyPr/>
        <a:lstStyle/>
        <a:p>
          <a:r>
            <a:rPr lang="ru-RU" sz="1600" b="0" dirty="0">
              <a:latin typeface="Times New Roman" pitchFamily="18" charset="0"/>
              <a:cs typeface="Times New Roman" pitchFamily="18" charset="0"/>
            </a:rPr>
            <a:t>Выявлено нарушений </a:t>
          </a:r>
          <a:r>
            <a:rPr lang="ru-RU" sz="2400" b="1" dirty="0"/>
            <a:t>- </a:t>
          </a:r>
          <a:r>
            <a:rPr lang="ru-RU" sz="2400" b="1" dirty="0" smtClean="0"/>
            <a:t>1073</a:t>
          </a:r>
          <a:endParaRPr lang="ru-RU" sz="2400" b="1" dirty="0"/>
        </a:p>
      </dgm:t>
    </dgm:pt>
    <dgm:pt modelId="{36FB2F1F-140B-47E6-BC6D-034F0275821F}" type="parTrans" cxnId="{D91FEF3C-4E4C-4754-AEC8-26755D670779}">
      <dgm:prSet/>
      <dgm:spPr/>
      <dgm:t>
        <a:bodyPr/>
        <a:lstStyle/>
        <a:p>
          <a:endParaRPr lang="ru-RU"/>
        </a:p>
      </dgm:t>
    </dgm:pt>
    <dgm:pt modelId="{15302807-85B3-40E6-AF51-F11AF7CADC15}" type="sibTrans" cxnId="{D91FEF3C-4E4C-4754-AEC8-26755D670779}">
      <dgm:prSet/>
      <dgm:spPr/>
      <dgm:t>
        <a:bodyPr/>
        <a:lstStyle/>
        <a:p>
          <a:endParaRPr lang="ru-RU"/>
        </a:p>
      </dgm:t>
    </dgm:pt>
    <dgm:pt modelId="{5AFEA7B0-B0F5-44D8-9C0F-8941537F0E6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Привлечено к административной ответственности</a:t>
          </a:r>
        </a:p>
      </dgm:t>
    </dgm:pt>
    <dgm:pt modelId="{FEC34497-DD04-4D7E-98F7-995A6AA19046}" type="parTrans" cxnId="{761ACDCF-F1B2-424A-93EE-515A10139AA8}">
      <dgm:prSet/>
      <dgm:spPr/>
      <dgm:t>
        <a:bodyPr/>
        <a:lstStyle/>
        <a:p>
          <a:endParaRPr lang="ru-RU"/>
        </a:p>
      </dgm:t>
    </dgm:pt>
    <dgm:pt modelId="{9157BF2A-430E-4BF5-B191-BD4F25CFE815}" type="sibTrans" cxnId="{761ACDCF-F1B2-424A-93EE-515A10139AA8}">
      <dgm:prSet/>
      <dgm:spPr/>
      <dgm:t>
        <a:bodyPr/>
        <a:lstStyle/>
        <a:p>
          <a:endParaRPr lang="ru-RU"/>
        </a:p>
      </dgm:t>
    </dgm:pt>
    <dgm:pt modelId="{3CEEBC1C-3339-40C5-A262-57CD881E003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юридических лиц </a:t>
          </a:r>
          <a:r>
            <a:rPr lang="ru-RU" sz="2800" dirty="0"/>
            <a:t>- </a:t>
          </a:r>
          <a:r>
            <a:rPr lang="ru-RU" sz="2800" b="1" dirty="0" smtClean="0"/>
            <a:t>44</a:t>
          </a:r>
          <a:endParaRPr lang="ru-RU" sz="2800" b="1" dirty="0"/>
        </a:p>
      </dgm:t>
    </dgm:pt>
    <dgm:pt modelId="{F125DE5F-1000-40D6-8355-3FB9F98A7A86}" type="parTrans" cxnId="{CA2871DD-8B78-4567-A42F-1B893CE76FAD}">
      <dgm:prSet/>
      <dgm:spPr/>
      <dgm:t>
        <a:bodyPr/>
        <a:lstStyle/>
        <a:p>
          <a:endParaRPr lang="ru-RU"/>
        </a:p>
      </dgm:t>
    </dgm:pt>
    <dgm:pt modelId="{E8DF5424-C0FA-4DD2-B101-6DC6FB52DCEE}" type="sibTrans" cxnId="{CA2871DD-8B78-4567-A42F-1B893CE76FAD}">
      <dgm:prSet/>
      <dgm:spPr/>
      <dgm:t>
        <a:bodyPr/>
        <a:lstStyle/>
        <a:p>
          <a:endParaRPr lang="ru-RU"/>
        </a:p>
      </dgm:t>
    </dgm:pt>
    <dgm:pt modelId="{9A5DE88C-9399-4E6A-B6AA-BEA5C31D1800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должностных лиц </a:t>
          </a:r>
          <a:r>
            <a:rPr lang="ru-RU" sz="2800" dirty="0"/>
            <a:t>- </a:t>
          </a:r>
          <a:r>
            <a:rPr lang="ru-RU" sz="2800" b="1" dirty="0" smtClean="0"/>
            <a:t>199</a:t>
          </a:r>
          <a:endParaRPr lang="ru-RU" sz="2800" b="1" dirty="0"/>
        </a:p>
      </dgm:t>
    </dgm:pt>
    <dgm:pt modelId="{D973F247-E90D-409E-B481-8C4E949CEC83}" type="parTrans" cxnId="{747E72F4-24BB-460B-BCCA-3F8C5BE0EB11}">
      <dgm:prSet/>
      <dgm:spPr/>
      <dgm:t>
        <a:bodyPr/>
        <a:lstStyle/>
        <a:p>
          <a:endParaRPr lang="ru-RU"/>
        </a:p>
      </dgm:t>
    </dgm:pt>
    <dgm:pt modelId="{2C3E4E9C-5768-41C7-951D-20D20818FAF0}" type="sibTrans" cxnId="{747E72F4-24BB-460B-BCCA-3F8C5BE0EB11}">
      <dgm:prSet/>
      <dgm:spPr/>
      <dgm:t>
        <a:bodyPr/>
        <a:lstStyle/>
        <a:p>
          <a:endParaRPr lang="ru-RU"/>
        </a:p>
      </dgm:t>
    </dgm:pt>
    <dgm:pt modelId="{DC439F27-9284-46E6-B2AE-00AFC2CB2EF1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Результаты проверок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BF8717-787E-4CED-8B8D-C37E359AF971}" type="parTrans" cxnId="{69AA03E7-019E-493D-89BB-3677078ABABE}">
      <dgm:prSet/>
      <dgm:spPr/>
      <dgm:t>
        <a:bodyPr/>
        <a:lstStyle/>
        <a:p>
          <a:endParaRPr lang="ru-RU"/>
        </a:p>
      </dgm:t>
    </dgm:pt>
    <dgm:pt modelId="{CFD6EAFE-945A-466C-93EC-13C14C50D319}" type="sibTrans" cxnId="{69AA03E7-019E-493D-89BB-3677078ABABE}">
      <dgm:prSet/>
      <dgm:spPr/>
      <dgm:t>
        <a:bodyPr/>
        <a:lstStyle/>
        <a:p>
          <a:endParaRPr lang="ru-RU"/>
        </a:p>
      </dgm:t>
    </dgm:pt>
    <dgm:pt modelId="{6A1B7A69-6656-4DCA-BB76-8CB84D34705F}">
      <dgm:prSet phldrT="[Текст]" custT="1"/>
      <dgm:spPr/>
      <dgm:t>
        <a:bodyPr/>
        <a:lstStyle/>
        <a:p>
          <a:r>
            <a:rPr lang="ru-RU" sz="2800" b="1" dirty="0" smtClean="0"/>
            <a:t>282 (41,6%) </a:t>
          </a:r>
          <a:r>
            <a:rPr lang="ru-RU" sz="2800" b="1" dirty="0"/>
            <a:t>– 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не готовы к пожароопасному сезону </a:t>
          </a:r>
        </a:p>
      </dgm:t>
    </dgm:pt>
    <dgm:pt modelId="{8C00CF36-F999-4D87-BA35-2BAB3040C0B5}" type="parTrans" cxnId="{F07D2269-BA7A-41D4-BAB9-08225CA2939E}">
      <dgm:prSet/>
      <dgm:spPr/>
      <dgm:t>
        <a:bodyPr/>
        <a:lstStyle/>
        <a:p>
          <a:endParaRPr lang="ru-RU"/>
        </a:p>
      </dgm:t>
    </dgm:pt>
    <dgm:pt modelId="{3F208E64-98B7-46C0-B2F9-5C0A0012A124}" type="sibTrans" cxnId="{F07D2269-BA7A-41D4-BAB9-08225CA2939E}">
      <dgm:prSet/>
      <dgm:spPr/>
      <dgm:t>
        <a:bodyPr/>
        <a:lstStyle/>
        <a:p>
          <a:endParaRPr lang="ru-RU"/>
        </a:p>
      </dgm:t>
    </dgm:pt>
    <dgm:pt modelId="{787E637F-F687-4558-8F32-87E80334C7DB}" type="pres">
      <dgm:prSet presAssocID="{1639AC91-4388-4498-AC99-9CB35B6D41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52CCD-7590-41C1-A2AD-2591A30F24D2}" type="pres">
      <dgm:prSet presAssocID="{DC439F27-9284-46E6-B2AE-00AFC2CB2EF1}" presName="boxAndChildren" presStyleCnt="0"/>
      <dgm:spPr/>
    </dgm:pt>
    <dgm:pt modelId="{2435EB8C-9CCD-4EAD-98F2-38274FF02EF0}" type="pres">
      <dgm:prSet presAssocID="{DC439F27-9284-46E6-B2AE-00AFC2CB2EF1}" presName="parentTextBox" presStyleLbl="node1" presStyleIdx="0" presStyleCnt="3"/>
      <dgm:spPr/>
      <dgm:t>
        <a:bodyPr/>
        <a:lstStyle/>
        <a:p>
          <a:endParaRPr lang="ru-RU"/>
        </a:p>
      </dgm:t>
    </dgm:pt>
    <dgm:pt modelId="{CA64B617-144D-4B0B-A010-0B220B2C44DF}" type="pres">
      <dgm:prSet presAssocID="{DC439F27-9284-46E6-B2AE-00AFC2CB2EF1}" presName="entireBox" presStyleLbl="node1" presStyleIdx="0" presStyleCnt="3"/>
      <dgm:spPr/>
      <dgm:t>
        <a:bodyPr/>
        <a:lstStyle/>
        <a:p>
          <a:endParaRPr lang="ru-RU"/>
        </a:p>
      </dgm:t>
    </dgm:pt>
    <dgm:pt modelId="{D47A29C6-365F-4A1C-B3C3-5816C3A487AD}" type="pres">
      <dgm:prSet presAssocID="{DC439F27-9284-46E6-B2AE-00AFC2CB2EF1}" presName="descendantBox" presStyleCnt="0"/>
      <dgm:spPr/>
    </dgm:pt>
    <dgm:pt modelId="{8B415E81-513B-4D3A-8536-AE419436F734}" type="pres">
      <dgm:prSet presAssocID="{6A1B7A69-6656-4DCA-BB76-8CB84D34705F}" presName="childTextBox" presStyleLbl="fgAccFollowNode1" presStyleIdx="0" presStyleCnt="5" custScaleX="10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580F7-225E-47CC-B8D9-A98788CA9F5F}" type="pres">
      <dgm:prSet presAssocID="{9157BF2A-430E-4BF5-B191-BD4F25CFE815}" presName="sp" presStyleCnt="0"/>
      <dgm:spPr/>
    </dgm:pt>
    <dgm:pt modelId="{0AACC0F8-A125-4D46-A0AC-198CD5DD876F}" type="pres">
      <dgm:prSet presAssocID="{5AFEA7B0-B0F5-44D8-9C0F-8941537F0E62}" presName="arrowAndChildren" presStyleCnt="0"/>
      <dgm:spPr/>
    </dgm:pt>
    <dgm:pt modelId="{3771F366-4D22-46A2-91B5-F08D9A76C144}" type="pres">
      <dgm:prSet presAssocID="{5AFEA7B0-B0F5-44D8-9C0F-8941537F0E6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32F22A7-1197-4C68-B9EF-2C7EA31FE399}" type="pres">
      <dgm:prSet presAssocID="{5AFEA7B0-B0F5-44D8-9C0F-8941537F0E62}" presName="arrow" presStyleLbl="node1" presStyleIdx="1" presStyleCnt="3"/>
      <dgm:spPr/>
      <dgm:t>
        <a:bodyPr/>
        <a:lstStyle/>
        <a:p>
          <a:endParaRPr lang="ru-RU"/>
        </a:p>
      </dgm:t>
    </dgm:pt>
    <dgm:pt modelId="{70C0D457-6776-4425-A845-CBB399256E8F}" type="pres">
      <dgm:prSet presAssocID="{5AFEA7B0-B0F5-44D8-9C0F-8941537F0E62}" presName="descendantArrow" presStyleCnt="0"/>
      <dgm:spPr/>
    </dgm:pt>
    <dgm:pt modelId="{CF2E76AA-F37F-4FD2-91A2-B2C35672FFEC}" type="pres">
      <dgm:prSet presAssocID="{3CEEBC1C-3339-40C5-A262-57CD881E003C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00651-A311-4DB1-BAA4-726DB9B4B7CF}" type="pres">
      <dgm:prSet presAssocID="{9A5DE88C-9399-4E6A-B6AA-BEA5C31D1800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5F69-984E-4207-B796-84C3CBC0575A}" type="pres">
      <dgm:prSet presAssocID="{C23889D9-26CD-435E-9563-E51A33641B9E}" presName="sp" presStyleCnt="0"/>
      <dgm:spPr/>
    </dgm:pt>
    <dgm:pt modelId="{2375AD56-0D32-412C-9B5B-61E5BECBF4C9}" type="pres">
      <dgm:prSet presAssocID="{F47FE732-4A34-475F-BF5E-7DB7A9048CB9}" presName="arrowAndChildren" presStyleCnt="0"/>
      <dgm:spPr/>
    </dgm:pt>
    <dgm:pt modelId="{E2AB767D-9B9C-44DF-A9FE-0D8AE9F9476F}" type="pres">
      <dgm:prSet presAssocID="{F47FE732-4A34-475F-BF5E-7DB7A9048CB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B488097-4BFD-4DC3-8EA3-EDF1D2E27CFF}" type="pres">
      <dgm:prSet presAssocID="{F47FE732-4A34-475F-BF5E-7DB7A9048CB9}" presName="arrow" presStyleLbl="node1" presStyleIdx="2" presStyleCnt="3"/>
      <dgm:spPr/>
      <dgm:t>
        <a:bodyPr/>
        <a:lstStyle/>
        <a:p>
          <a:endParaRPr lang="ru-RU"/>
        </a:p>
      </dgm:t>
    </dgm:pt>
    <dgm:pt modelId="{31EC722C-1D16-402E-A9B6-E7AB83F047E3}" type="pres">
      <dgm:prSet presAssocID="{F47FE732-4A34-475F-BF5E-7DB7A9048CB9}" presName="descendantArrow" presStyleCnt="0"/>
      <dgm:spPr/>
    </dgm:pt>
    <dgm:pt modelId="{120A6B88-1571-4CFA-BB97-D4ED0FFA8ABF}" type="pres">
      <dgm:prSet presAssocID="{55C8EAE5-CD65-40AA-846A-41FD305932E4}" presName="childTextArrow" presStyleLbl="fgAccFollowNode1" presStyleIdx="3" presStyleCnt="5" custLinFactNeighborY="-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AD0D3-8A6F-4693-AE02-75C48895A638}" type="pres">
      <dgm:prSet presAssocID="{1CD54B59-6B47-4832-A99D-87D977B3DF58}" presName="childTextArrow" presStyleLbl="fgAccFollowNode1" presStyleIdx="4" presStyleCnt="5" custLinFactNeighborY="-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A571E-D546-43E1-947E-A6D92D2F75C5}" type="presOf" srcId="{5AFEA7B0-B0F5-44D8-9C0F-8941537F0E62}" destId="{3771F366-4D22-46A2-91B5-F08D9A76C144}" srcOrd="0" destOrd="0" presId="urn:microsoft.com/office/officeart/2005/8/layout/process4"/>
    <dgm:cxn modelId="{B78B348A-9296-4653-B950-1D67434DB989}" type="presOf" srcId="{55C8EAE5-CD65-40AA-846A-41FD305932E4}" destId="{120A6B88-1571-4CFA-BB97-D4ED0FFA8ABF}" srcOrd="0" destOrd="0" presId="urn:microsoft.com/office/officeart/2005/8/layout/process4"/>
    <dgm:cxn modelId="{F07D2269-BA7A-41D4-BAB9-08225CA2939E}" srcId="{DC439F27-9284-46E6-B2AE-00AFC2CB2EF1}" destId="{6A1B7A69-6656-4DCA-BB76-8CB84D34705F}" srcOrd="0" destOrd="0" parTransId="{8C00CF36-F999-4D87-BA35-2BAB3040C0B5}" sibTransId="{3F208E64-98B7-46C0-B2F9-5C0A0012A124}"/>
    <dgm:cxn modelId="{D91FEF3C-4E4C-4754-AEC8-26755D670779}" srcId="{F47FE732-4A34-475F-BF5E-7DB7A9048CB9}" destId="{1CD54B59-6B47-4832-A99D-87D977B3DF58}" srcOrd="1" destOrd="0" parTransId="{36FB2F1F-140B-47E6-BC6D-034F0275821F}" sibTransId="{15302807-85B3-40E6-AF51-F11AF7CADC15}"/>
    <dgm:cxn modelId="{5215575D-3822-4874-B198-B14FA6013E3F}" type="presOf" srcId="{F47FE732-4A34-475F-BF5E-7DB7A9048CB9}" destId="{9B488097-4BFD-4DC3-8EA3-EDF1D2E27CFF}" srcOrd="1" destOrd="0" presId="urn:microsoft.com/office/officeart/2005/8/layout/process4"/>
    <dgm:cxn modelId="{747E72F4-24BB-460B-BCCA-3F8C5BE0EB11}" srcId="{5AFEA7B0-B0F5-44D8-9C0F-8941537F0E62}" destId="{9A5DE88C-9399-4E6A-B6AA-BEA5C31D1800}" srcOrd="1" destOrd="0" parTransId="{D973F247-E90D-409E-B481-8C4E949CEC83}" sibTransId="{2C3E4E9C-5768-41C7-951D-20D20818FAF0}"/>
    <dgm:cxn modelId="{76626DD9-A932-4EF0-815A-B4B61B7092B3}" type="presOf" srcId="{F47FE732-4A34-475F-BF5E-7DB7A9048CB9}" destId="{E2AB767D-9B9C-44DF-A9FE-0D8AE9F9476F}" srcOrd="0" destOrd="0" presId="urn:microsoft.com/office/officeart/2005/8/layout/process4"/>
    <dgm:cxn modelId="{F6CC328F-F0F1-41B9-9777-AD591F4C3B37}" type="presOf" srcId="{DC439F27-9284-46E6-B2AE-00AFC2CB2EF1}" destId="{CA64B617-144D-4B0B-A010-0B220B2C44DF}" srcOrd="1" destOrd="0" presId="urn:microsoft.com/office/officeart/2005/8/layout/process4"/>
    <dgm:cxn modelId="{E24C49DF-92F7-4324-9B40-2F136D9751FD}" srcId="{F47FE732-4A34-475F-BF5E-7DB7A9048CB9}" destId="{55C8EAE5-CD65-40AA-846A-41FD305932E4}" srcOrd="0" destOrd="0" parTransId="{9DCBCDB6-D527-4B14-ADBB-E66A87A9267C}" sibTransId="{C3FD49E9-FD29-42E7-AACE-4A10EE2DEF75}"/>
    <dgm:cxn modelId="{69AA03E7-019E-493D-89BB-3677078ABABE}" srcId="{1639AC91-4388-4498-AC99-9CB35B6D41E2}" destId="{DC439F27-9284-46E6-B2AE-00AFC2CB2EF1}" srcOrd="2" destOrd="0" parTransId="{C6BF8717-787E-4CED-8B8D-C37E359AF971}" sibTransId="{CFD6EAFE-945A-466C-93EC-13C14C50D319}"/>
    <dgm:cxn modelId="{CA2871DD-8B78-4567-A42F-1B893CE76FAD}" srcId="{5AFEA7B0-B0F5-44D8-9C0F-8941537F0E62}" destId="{3CEEBC1C-3339-40C5-A262-57CD881E003C}" srcOrd="0" destOrd="0" parTransId="{F125DE5F-1000-40D6-8355-3FB9F98A7A86}" sibTransId="{E8DF5424-C0FA-4DD2-B101-6DC6FB52DCEE}"/>
    <dgm:cxn modelId="{05E49F00-A45F-4F1E-ADAD-D84C579004AC}" type="presOf" srcId="{1639AC91-4388-4498-AC99-9CB35B6D41E2}" destId="{787E637F-F687-4558-8F32-87E80334C7DB}" srcOrd="0" destOrd="0" presId="urn:microsoft.com/office/officeart/2005/8/layout/process4"/>
    <dgm:cxn modelId="{8CE7EAA1-CAEC-4AD0-BA35-A30A5BD2389D}" type="presOf" srcId="{DC439F27-9284-46E6-B2AE-00AFC2CB2EF1}" destId="{2435EB8C-9CCD-4EAD-98F2-38274FF02EF0}" srcOrd="0" destOrd="0" presId="urn:microsoft.com/office/officeart/2005/8/layout/process4"/>
    <dgm:cxn modelId="{761ACDCF-F1B2-424A-93EE-515A10139AA8}" srcId="{1639AC91-4388-4498-AC99-9CB35B6D41E2}" destId="{5AFEA7B0-B0F5-44D8-9C0F-8941537F0E62}" srcOrd="1" destOrd="0" parTransId="{FEC34497-DD04-4D7E-98F7-995A6AA19046}" sibTransId="{9157BF2A-430E-4BF5-B191-BD4F25CFE815}"/>
    <dgm:cxn modelId="{11B71CC4-42AF-4E86-9F04-89329A5F7EB4}" type="presOf" srcId="{1CD54B59-6B47-4832-A99D-87D977B3DF58}" destId="{E6CAD0D3-8A6F-4693-AE02-75C48895A638}" srcOrd="0" destOrd="0" presId="urn:microsoft.com/office/officeart/2005/8/layout/process4"/>
    <dgm:cxn modelId="{D7E6FAD7-E045-4C1B-8F23-9C52C58C572E}" srcId="{1639AC91-4388-4498-AC99-9CB35B6D41E2}" destId="{F47FE732-4A34-475F-BF5E-7DB7A9048CB9}" srcOrd="0" destOrd="0" parTransId="{04ED4836-C165-44E9-B570-FF11694DE8C7}" sibTransId="{C23889D9-26CD-435E-9563-E51A33641B9E}"/>
    <dgm:cxn modelId="{462D4A1B-322F-4771-9F39-5DFEAB01966A}" type="presOf" srcId="{6A1B7A69-6656-4DCA-BB76-8CB84D34705F}" destId="{8B415E81-513B-4D3A-8536-AE419436F734}" srcOrd="0" destOrd="0" presId="urn:microsoft.com/office/officeart/2005/8/layout/process4"/>
    <dgm:cxn modelId="{8C5BEAE1-360C-4AE5-8F02-B65BD3AA78A0}" type="presOf" srcId="{5AFEA7B0-B0F5-44D8-9C0F-8941537F0E62}" destId="{432F22A7-1197-4C68-B9EF-2C7EA31FE399}" srcOrd="1" destOrd="0" presId="urn:microsoft.com/office/officeart/2005/8/layout/process4"/>
    <dgm:cxn modelId="{092BDD51-4019-44FE-9FAB-2DB8E7783AEA}" type="presOf" srcId="{9A5DE88C-9399-4E6A-B6AA-BEA5C31D1800}" destId="{EDB00651-A311-4DB1-BAA4-726DB9B4B7CF}" srcOrd="0" destOrd="0" presId="urn:microsoft.com/office/officeart/2005/8/layout/process4"/>
    <dgm:cxn modelId="{4D6AED47-C328-43C2-993D-04ACADC4EF3E}" type="presOf" srcId="{3CEEBC1C-3339-40C5-A262-57CD881E003C}" destId="{CF2E76AA-F37F-4FD2-91A2-B2C35672FFEC}" srcOrd="0" destOrd="0" presId="urn:microsoft.com/office/officeart/2005/8/layout/process4"/>
    <dgm:cxn modelId="{E55B0B1C-B577-44BB-BF80-6FDA269BBE2F}" type="presParOf" srcId="{787E637F-F687-4558-8F32-87E80334C7DB}" destId="{1D652CCD-7590-41C1-A2AD-2591A30F24D2}" srcOrd="0" destOrd="0" presId="urn:microsoft.com/office/officeart/2005/8/layout/process4"/>
    <dgm:cxn modelId="{81EAC850-5D62-462D-A1E0-98A2EA1BDFA7}" type="presParOf" srcId="{1D652CCD-7590-41C1-A2AD-2591A30F24D2}" destId="{2435EB8C-9CCD-4EAD-98F2-38274FF02EF0}" srcOrd="0" destOrd="0" presId="urn:microsoft.com/office/officeart/2005/8/layout/process4"/>
    <dgm:cxn modelId="{AC655C63-04FE-4C3F-B2B2-6DB1D33C0256}" type="presParOf" srcId="{1D652CCD-7590-41C1-A2AD-2591A30F24D2}" destId="{CA64B617-144D-4B0B-A010-0B220B2C44DF}" srcOrd="1" destOrd="0" presId="urn:microsoft.com/office/officeart/2005/8/layout/process4"/>
    <dgm:cxn modelId="{69CED296-6FEA-469B-AF2C-6DD3959B0438}" type="presParOf" srcId="{1D652CCD-7590-41C1-A2AD-2591A30F24D2}" destId="{D47A29C6-365F-4A1C-B3C3-5816C3A487AD}" srcOrd="2" destOrd="0" presId="urn:microsoft.com/office/officeart/2005/8/layout/process4"/>
    <dgm:cxn modelId="{81359ED9-0D58-45A5-AA9A-6E3657D95426}" type="presParOf" srcId="{D47A29C6-365F-4A1C-B3C3-5816C3A487AD}" destId="{8B415E81-513B-4D3A-8536-AE419436F734}" srcOrd="0" destOrd="0" presId="urn:microsoft.com/office/officeart/2005/8/layout/process4"/>
    <dgm:cxn modelId="{13EE7ABC-A50D-49E9-A989-52D5D980050C}" type="presParOf" srcId="{787E637F-F687-4558-8F32-87E80334C7DB}" destId="{163580F7-225E-47CC-B8D9-A98788CA9F5F}" srcOrd="1" destOrd="0" presId="urn:microsoft.com/office/officeart/2005/8/layout/process4"/>
    <dgm:cxn modelId="{C4F2CBF8-5110-4A38-9B37-80E97AD99CC9}" type="presParOf" srcId="{787E637F-F687-4558-8F32-87E80334C7DB}" destId="{0AACC0F8-A125-4D46-A0AC-198CD5DD876F}" srcOrd="2" destOrd="0" presId="urn:microsoft.com/office/officeart/2005/8/layout/process4"/>
    <dgm:cxn modelId="{1821FCFE-7839-4AF2-A591-0EBDFABC5530}" type="presParOf" srcId="{0AACC0F8-A125-4D46-A0AC-198CD5DD876F}" destId="{3771F366-4D22-46A2-91B5-F08D9A76C144}" srcOrd="0" destOrd="0" presId="urn:microsoft.com/office/officeart/2005/8/layout/process4"/>
    <dgm:cxn modelId="{02F5BED5-A8FE-4CFA-9631-B854A879152D}" type="presParOf" srcId="{0AACC0F8-A125-4D46-A0AC-198CD5DD876F}" destId="{432F22A7-1197-4C68-B9EF-2C7EA31FE399}" srcOrd="1" destOrd="0" presId="urn:microsoft.com/office/officeart/2005/8/layout/process4"/>
    <dgm:cxn modelId="{FD37AB3A-1581-46EA-BD32-46BAB3302332}" type="presParOf" srcId="{0AACC0F8-A125-4D46-A0AC-198CD5DD876F}" destId="{70C0D457-6776-4425-A845-CBB399256E8F}" srcOrd="2" destOrd="0" presId="urn:microsoft.com/office/officeart/2005/8/layout/process4"/>
    <dgm:cxn modelId="{FBD8CFA7-A8AB-4BF4-BE52-81EF1D1A95E8}" type="presParOf" srcId="{70C0D457-6776-4425-A845-CBB399256E8F}" destId="{CF2E76AA-F37F-4FD2-91A2-B2C35672FFEC}" srcOrd="0" destOrd="0" presId="urn:microsoft.com/office/officeart/2005/8/layout/process4"/>
    <dgm:cxn modelId="{116E6B8B-A9AF-4D63-869C-7BB84EC69DB7}" type="presParOf" srcId="{70C0D457-6776-4425-A845-CBB399256E8F}" destId="{EDB00651-A311-4DB1-BAA4-726DB9B4B7CF}" srcOrd="1" destOrd="0" presId="urn:microsoft.com/office/officeart/2005/8/layout/process4"/>
    <dgm:cxn modelId="{C356ABE2-D3A4-48D5-9889-47295260FB6A}" type="presParOf" srcId="{787E637F-F687-4558-8F32-87E80334C7DB}" destId="{E81F5F69-984E-4207-B796-84C3CBC0575A}" srcOrd="3" destOrd="0" presId="urn:microsoft.com/office/officeart/2005/8/layout/process4"/>
    <dgm:cxn modelId="{5C722B34-5BCE-4EB8-8571-2EA564C5552B}" type="presParOf" srcId="{787E637F-F687-4558-8F32-87E80334C7DB}" destId="{2375AD56-0D32-412C-9B5B-61E5BECBF4C9}" srcOrd="4" destOrd="0" presId="urn:microsoft.com/office/officeart/2005/8/layout/process4"/>
    <dgm:cxn modelId="{1BD48860-2416-4E87-99B8-0C245127602A}" type="presParOf" srcId="{2375AD56-0D32-412C-9B5B-61E5BECBF4C9}" destId="{E2AB767D-9B9C-44DF-A9FE-0D8AE9F9476F}" srcOrd="0" destOrd="0" presId="urn:microsoft.com/office/officeart/2005/8/layout/process4"/>
    <dgm:cxn modelId="{9080505A-3E2E-44D5-915E-706E614F9AE9}" type="presParOf" srcId="{2375AD56-0D32-412C-9B5B-61E5BECBF4C9}" destId="{9B488097-4BFD-4DC3-8EA3-EDF1D2E27CFF}" srcOrd="1" destOrd="0" presId="urn:microsoft.com/office/officeart/2005/8/layout/process4"/>
    <dgm:cxn modelId="{8324CA69-5650-45F2-B21C-F62B1AB675A9}" type="presParOf" srcId="{2375AD56-0D32-412C-9B5B-61E5BECBF4C9}" destId="{31EC722C-1D16-402E-A9B6-E7AB83F047E3}" srcOrd="2" destOrd="0" presId="urn:microsoft.com/office/officeart/2005/8/layout/process4"/>
    <dgm:cxn modelId="{853D5145-D638-41CC-BBF3-5D4155962FE0}" type="presParOf" srcId="{31EC722C-1D16-402E-A9B6-E7AB83F047E3}" destId="{120A6B88-1571-4CFA-BB97-D4ED0FFA8ABF}" srcOrd="0" destOrd="0" presId="urn:microsoft.com/office/officeart/2005/8/layout/process4"/>
    <dgm:cxn modelId="{CDCEE195-59C8-4225-94DC-493A75F92C3D}" type="presParOf" srcId="{31EC722C-1D16-402E-A9B6-E7AB83F047E3}" destId="{E6CAD0D3-8A6F-4693-AE02-75C48895A638}" srcOrd="1" destOrd="0" presId="urn:microsoft.com/office/officeart/2005/8/layout/process4"/>
  </dgm:cxnLst>
  <dgm:bg/>
  <dgm:whole>
    <a:ln>
      <a:gradFill>
        <a:gsLst>
          <a:gs pos="0">
            <a:schemeClr val="accent2">
              <a:lumMod val="40000"/>
              <a:lumOff val="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04FEA-E658-4ED2-85DE-27EE84AC951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0B7E87-8855-4B6B-8CB3-25BD9FC195C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sah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</a:t>
          </a:r>
          <a:r>
            <a:rPr lang="sah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ah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пунктах не организовано обустройство противопожарных  минерализованных полос вокруг населённых пунктов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E856D-5D1D-4258-B4DF-08F9269A0161}" type="parTrans" cxnId="{AE5EE239-B2B8-4A80-A335-8D6FDEFCBFB7}">
      <dgm:prSet/>
      <dgm:spPr/>
      <dgm:t>
        <a:bodyPr/>
        <a:lstStyle/>
        <a:p>
          <a:endParaRPr lang="ru-RU"/>
        </a:p>
      </dgm:t>
    </dgm:pt>
    <dgm:pt modelId="{5354379B-2AEE-4E0F-9C04-2E37D0AC3FDC}" type="sibTrans" cxnId="{AE5EE239-B2B8-4A80-A335-8D6FDEFCBFB7}">
      <dgm:prSet/>
      <dgm:spPr/>
      <dgm:t>
        <a:bodyPr/>
        <a:lstStyle/>
        <a:p>
          <a:endParaRPr lang="ru-RU"/>
        </a:p>
      </dgm:t>
    </dgm:pt>
    <dgm:pt modelId="{81C4D08A-80D7-4FA3-8744-748F8A384707}">
      <dgm:prSet phldrT="[Текст]" custT="1"/>
      <dgm:spPr/>
      <dgm:t>
        <a:bodyPr/>
        <a:lstStyle/>
        <a:p>
          <a:r>
            <a:rPr lang="sah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sah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34</a:t>
          </a:r>
          <a:r>
            <a:rPr lang="sah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ah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пунктах нарушено обустройство противопожарного расстояния на протяженности границы населённого пункта с лесным участком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46EB2-D0D8-45BB-BBDA-4B46598ABCC7}" type="parTrans" cxnId="{26911D0B-AAC8-4578-8C2B-D902E46C22AA}">
      <dgm:prSet/>
      <dgm:spPr/>
      <dgm:t>
        <a:bodyPr/>
        <a:lstStyle/>
        <a:p>
          <a:endParaRPr lang="ru-RU"/>
        </a:p>
      </dgm:t>
    </dgm:pt>
    <dgm:pt modelId="{EACF5385-45D0-4FE5-B12B-24358C0B5B32}" type="sibTrans" cxnId="{26911D0B-AAC8-4578-8C2B-D902E46C22AA}">
      <dgm:prSet/>
      <dgm:spPr/>
      <dgm:t>
        <a:bodyPr/>
        <a:lstStyle/>
        <a:p>
          <a:endParaRPr lang="ru-RU"/>
        </a:p>
      </dgm:t>
    </dgm:pt>
    <dgm:pt modelId="{7E79F56E-C095-443B-A15A-5520D6D8F8E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23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пунктах отсутствует, либо не обеспечено исправное состояние наружного противопожарного водоснабжения</a:t>
          </a:r>
        </a:p>
      </dgm:t>
    </dgm:pt>
    <dgm:pt modelId="{BA2EA970-ED7E-4476-A2B9-4ABADBF03AC2}" type="parTrans" cxnId="{C94978C6-A41E-46EF-B65A-E8C03E2BF9FE}">
      <dgm:prSet/>
      <dgm:spPr/>
      <dgm:t>
        <a:bodyPr/>
        <a:lstStyle/>
        <a:p>
          <a:endParaRPr lang="ru-RU"/>
        </a:p>
      </dgm:t>
    </dgm:pt>
    <dgm:pt modelId="{3E7E72AB-308E-4F39-AC35-3CDA7B277209}" type="sibTrans" cxnId="{C94978C6-A41E-46EF-B65A-E8C03E2BF9FE}">
      <dgm:prSet/>
      <dgm:spPr/>
      <dgm:t>
        <a:bodyPr/>
        <a:lstStyle/>
        <a:p>
          <a:endParaRPr lang="ru-RU"/>
        </a:p>
      </dgm:t>
    </dgm:pt>
    <dgm:pt modelId="{50BF5A10-3BAA-4A95-BDE4-B4FCF46D5B5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пунктах не обеспечено исправное состояние звуковой системы оповещения населения о чрезвычайной ситуации</a:t>
          </a:r>
        </a:p>
      </dgm:t>
    </dgm:pt>
    <dgm:pt modelId="{F7FC4975-A58A-4B1D-A65A-D7AED5FEA6B0}" type="parTrans" cxnId="{62E57B47-5E39-4E3C-ADF7-D46D85B633C0}">
      <dgm:prSet/>
      <dgm:spPr/>
      <dgm:t>
        <a:bodyPr/>
        <a:lstStyle/>
        <a:p>
          <a:endParaRPr lang="ru-RU"/>
        </a:p>
      </dgm:t>
    </dgm:pt>
    <dgm:pt modelId="{56C70924-3D4B-4648-8F99-5797C0EED23F}" type="sibTrans" cxnId="{62E57B47-5E39-4E3C-ADF7-D46D85B633C0}">
      <dgm:prSet/>
      <dgm:spPr/>
      <dgm:t>
        <a:bodyPr/>
        <a:lstStyle/>
        <a:p>
          <a:endParaRPr lang="ru-RU"/>
        </a:p>
      </dgm:t>
    </dgm:pt>
    <dgm:pt modelId="{3C36A9B2-DD6F-48A3-BDC9-C3597A01DEB9}" type="pres">
      <dgm:prSet presAssocID="{24804FEA-E658-4ED2-85DE-27EE84AC95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9A4E7-AE02-45D0-9447-53ED03B38EF0}" type="pres">
      <dgm:prSet presAssocID="{4A0B7E87-8855-4B6B-8CB3-25BD9FC195CE}" presName="comp" presStyleCnt="0"/>
      <dgm:spPr/>
    </dgm:pt>
    <dgm:pt modelId="{42B1A040-48FC-401C-8BA6-B92E49B62644}" type="pres">
      <dgm:prSet presAssocID="{4A0B7E87-8855-4B6B-8CB3-25BD9FC195CE}" presName="box" presStyleLbl="node1" presStyleIdx="0" presStyleCnt="4"/>
      <dgm:spPr/>
      <dgm:t>
        <a:bodyPr/>
        <a:lstStyle/>
        <a:p>
          <a:endParaRPr lang="ru-RU"/>
        </a:p>
      </dgm:t>
    </dgm:pt>
    <dgm:pt modelId="{4814AA62-F096-4AF3-8575-BF4A209A0FAE}" type="pres">
      <dgm:prSet presAssocID="{4A0B7E87-8855-4B6B-8CB3-25BD9FC195C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88CF0A-AF30-4014-A977-E085E2F78BCD}" type="pres">
      <dgm:prSet presAssocID="{4A0B7E87-8855-4B6B-8CB3-25BD9FC195C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7BF2A-EB77-4DBE-8058-96BD64E3976C}" type="pres">
      <dgm:prSet presAssocID="{5354379B-2AEE-4E0F-9C04-2E37D0AC3FDC}" presName="spacer" presStyleCnt="0"/>
      <dgm:spPr/>
    </dgm:pt>
    <dgm:pt modelId="{1FB0E091-9F83-4BA6-967B-982826D15A0D}" type="pres">
      <dgm:prSet presAssocID="{81C4D08A-80D7-4FA3-8744-748F8A384707}" presName="comp" presStyleCnt="0"/>
      <dgm:spPr/>
    </dgm:pt>
    <dgm:pt modelId="{9B624EA9-A87C-4428-9C95-5206C79D1BD4}" type="pres">
      <dgm:prSet presAssocID="{81C4D08A-80D7-4FA3-8744-748F8A384707}" presName="box" presStyleLbl="node1" presStyleIdx="1" presStyleCnt="4"/>
      <dgm:spPr/>
      <dgm:t>
        <a:bodyPr/>
        <a:lstStyle/>
        <a:p>
          <a:endParaRPr lang="ru-RU"/>
        </a:p>
      </dgm:t>
    </dgm:pt>
    <dgm:pt modelId="{AF17BF60-2C25-4C33-8D1B-C5ABC634DBCE}" type="pres">
      <dgm:prSet presAssocID="{81C4D08A-80D7-4FA3-8744-748F8A38470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8C96DB-10F3-4DB9-A571-B74DF8F8C311}" type="pres">
      <dgm:prSet presAssocID="{81C4D08A-80D7-4FA3-8744-748F8A38470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13A0-8770-4F4A-9FD6-3E28240A8841}" type="pres">
      <dgm:prSet presAssocID="{EACF5385-45D0-4FE5-B12B-24358C0B5B32}" presName="spacer" presStyleCnt="0"/>
      <dgm:spPr/>
    </dgm:pt>
    <dgm:pt modelId="{2DAC7CFC-02D1-42AE-8235-6E34A494BD8F}" type="pres">
      <dgm:prSet presAssocID="{7E79F56E-C095-443B-A15A-5520D6D8F8EB}" presName="comp" presStyleCnt="0"/>
      <dgm:spPr/>
    </dgm:pt>
    <dgm:pt modelId="{6A907ED3-6FFC-4B5C-B2F5-C07D58549CA7}" type="pres">
      <dgm:prSet presAssocID="{7E79F56E-C095-443B-A15A-5520D6D8F8EB}" presName="box" presStyleLbl="node1" presStyleIdx="2" presStyleCnt="4"/>
      <dgm:spPr/>
      <dgm:t>
        <a:bodyPr/>
        <a:lstStyle/>
        <a:p>
          <a:endParaRPr lang="ru-RU"/>
        </a:p>
      </dgm:t>
    </dgm:pt>
    <dgm:pt modelId="{DC0A53F1-1FDE-401F-A234-AFFC9E5E8950}" type="pres">
      <dgm:prSet presAssocID="{7E79F56E-C095-443B-A15A-5520D6D8F8E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60BF54-9754-42C0-B475-1944C503C820}" type="pres">
      <dgm:prSet presAssocID="{7E79F56E-C095-443B-A15A-5520D6D8F8E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9765-EB84-487A-B32A-CF7F26971178}" type="pres">
      <dgm:prSet presAssocID="{3E7E72AB-308E-4F39-AC35-3CDA7B277209}" presName="spacer" presStyleCnt="0"/>
      <dgm:spPr/>
    </dgm:pt>
    <dgm:pt modelId="{139EB9EF-55B8-418D-B8D6-453427778344}" type="pres">
      <dgm:prSet presAssocID="{50BF5A10-3BAA-4A95-BDE4-B4FCF46D5B54}" presName="comp" presStyleCnt="0"/>
      <dgm:spPr/>
    </dgm:pt>
    <dgm:pt modelId="{1DD173F4-F4BD-4BD4-82F5-532DEC744145}" type="pres">
      <dgm:prSet presAssocID="{50BF5A10-3BAA-4A95-BDE4-B4FCF46D5B54}" presName="box" presStyleLbl="node1" presStyleIdx="3" presStyleCnt="4" custLinFactNeighborY="13054"/>
      <dgm:spPr/>
      <dgm:t>
        <a:bodyPr/>
        <a:lstStyle/>
        <a:p>
          <a:endParaRPr lang="ru-RU"/>
        </a:p>
      </dgm:t>
    </dgm:pt>
    <dgm:pt modelId="{B4593985-3DF6-4787-A262-D8398706E2C1}" type="pres">
      <dgm:prSet presAssocID="{50BF5A10-3BAA-4A95-BDE4-B4FCF46D5B54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9000" b="-29000"/>
          </a:stretch>
        </a:blipFill>
      </dgm:spPr>
    </dgm:pt>
    <dgm:pt modelId="{797A8EC3-4538-473E-8D6B-3C3997F493E2}" type="pres">
      <dgm:prSet presAssocID="{50BF5A10-3BAA-4A95-BDE4-B4FCF46D5B5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57B47-5E39-4E3C-ADF7-D46D85B633C0}" srcId="{24804FEA-E658-4ED2-85DE-27EE84AC9513}" destId="{50BF5A10-3BAA-4A95-BDE4-B4FCF46D5B54}" srcOrd="3" destOrd="0" parTransId="{F7FC4975-A58A-4B1D-A65A-D7AED5FEA6B0}" sibTransId="{56C70924-3D4B-4648-8F99-5797C0EED23F}"/>
    <dgm:cxn modelId="{AE5EE239-B2B8-4A80-A335-8D6FDEFCBFB7}" srcId="{24804FEA-E658-4ED2-85DE-27EE84AC9513}" destId="{4A0B7E87-8855-4B6B-8CB3-25BD9FC195CE}" srcOrd="0" destOrd="0" parTransId="{6EEE856D-5D1D-4258-B4DF-08F9269A0161}" sibTransId="{5354379B-2AEE-4E0F-9C04-2E37D0AC3FDC}"/>
    <dgm:cxn modelId="{A84902CF-58DF-4C6A-A241-33FB2210207D}" type="presOf" srcId="{50BF5A10-3BAA-4A95-BDE4-B4FCF46D5B54}" destId="{797A8EC3-4538-473E-8D6B-3C3997F493E2}" srcOrd="1" destOrd="0" presId="urn:microsoft.com/office/officeart/2005/8/layout/vList4#1"/>
    <dgm:cxn modelId="{26911D0B-AAC8-4578-8C2B-D902E46C22AA}" srcId="{24804FEA-E658-4ED2-85DE-27EE84AC9513}" destId="{81C4D08A-80D7-4FA3-8744-748F8A384707}" srcOrd="1" destOrd="0" parTransId="{84D46EB2-D0D8-45BB-BBDA-4B46598ABCC7}" sibTransId="{EACF5385-45D0-4FE5-B12B-24358C0B5B32}"/>
    <dgm:cxn modelId="{C8E5EE0E-9F76-404C-B2A2-8B6C55FE36B2}" type="presOf" srcId="{81C4D08A-80D7-4FA3-8744-748F8A384707}" destId="{468C96DB-10F3-4DB9-A571-B74DF8F8C311}" srcOrd="1" destOrd="0" presId="urn:microsoft.com/office/officeart/2005/8/layout/vList4#1"/>
    <dgm:cxn modelId="{01C524AA-311D-4F6C-88F9-F147AE74CFE7}" type="presOf" srcId="{7E79F56E-C095-443B-A15A-5520D6D8F8EB}" destId="{6A907ED3-6FFC-4B5C-B2F5-C07D58549CA7}" srcOrd="0" destOrd="0" presId="urn:microsoft.com/office/officeart/2005/8/layout/vList4#1"/>
    <dgm:cxn modelId="{C94978C6-A41E-46EF-B65A-E8C03E2BF9FE}" srcId="{24804FEA-E658-4ED2-85DE-27EE84AC9513}" destId="{7E79F56E-C095-443B-A15A-5520D6D8F8EB}" srcOrd="2" destOrd="0" parTransId="{BA2EA970-ED7E-4476-A2B9-4ABADBF03AC2}" sibTransId="{3E7E72AB-308E-4F39-AC35-3CDA7B277209}"/>
    <dgm:cxn modelId="{ADC5AA62-606D-4F8C-BA9F-34C70D044416}" type="presOf" srcId="{4A0B7E87-8855-4B6B-8CB3-25BD9FC195CE}" destId="{42B1A040-48FC-401C-8BA6-B92E49B62644}" srcOrd="0" destOrd="0" presId="urn:microsoft.com/office/officeart/2005/8/layout/vList4#1"/>
    <dgm:cxn modelId="{B1B6666D-DD2C-4C90-9DB1-4CE6CFB2D776}" type="presOf" srcId="{50BF5A10-3BAA-4A95-BDE4-B4FCF46D5B54}" destId="{1DD173F4-F4BD-4BD4-82F5-532DEC744145}" srcOrd="0" destOrd="0" presId="urn:microsoft.com/office/officeart/2005/8/layout/vList4#1"/>
    <dgm:cxn modelId="{F52E5024-0B53-4F1B-9E31-B80B24F7CD1B}" type="presOf" srcId="{7E79F56E-C095-443B-A15A-5520D6D8F8EB}" destId="{9A60BF54-9754-42C0-B475-1944C503C820}" srcOrd="1" destOrd="0" presId="urn:microsoft.com/office/officeart/2005/8/layout/vList4#1"/>
    <dgm:cxn modelId="{3DB4668B-86F2-4AA6-97A1-1008EE913431}" type="presOf" srcId="{81C4D08A-80D7-4FA3-8744-748F8A384707}" destId="{9B624EA9-A87C-4428-9C95-5206C79D1BD4}" srcOrd="0" destOrd="0" presId="urn:microsoft.com/office/officeart/2005/8/layout/vList4#1"/>
    <dgm:cxn modelId="{36F59F1A-D66B-4B7E-B463-3CC4B9D5A7C0}" type="presOf" srcId="{24804FEA-E658-4ED2-85DE-27EE84AC9513}" destId="{3C36A9B2-DD6F-48A3-BDC9-C3597A01DEB9}" srcOrd="0" destOrd="0" presId="urn:microsoft.com/office/officeart/2005/8/layout/vList4#1"/>
    <dgm:cxn modelId="{E79EFA26-ED01-4E9D-8A97-B4C33E51E856}" type="presOf" srcId="{4A0B7E87-8855-4B6B-8CB3-25BD9FC195CE}" destId="{BB88CF0A-AF30-4014-A977-E085E2F78BCD}" srcOrd="1" destOrd="0" presId="urn:microsoft.com/office/officeart/2005/8/layout/vList4#1"/>
    <dgm:cxn modelId="{38CF81BE-B085-4161-BF7F-C941D9FE4E11}" type="presParOf" srcId="{3C36A9B2-DD6F-48A3-BDC9-C3597A01DEB9}" destId="{B649A4E7-AE02-45D0-9447-53ED03B38EF0}" srcOrd="0" destOrd="0" presId="urn:microsoft.com/office/officeart/2005/8/layout/vList4#1"/>
    <dgm:cxn modelId="{69BBEA87-49A5-4091-801B-E003A890F909}" type="presParOf" srcId="{B649A4E7-AE02-45D0-9447-53ED03B38EF0}" destId="{42B1A040-48FC-401C-8BA6-B92E49B62644}" srcOrd="0" destOrd="0" presId="urn:microsoft.com/office/officeart/2005/8/layout/vList4#1"/>
    <dgm:cxn modelId="{D7E2513C-3F0D-4ED4-9A09-FBC16F92BF1B}" type="presParOf" srcId="{B649A4E7-AE02-45D0-9447-53ED03B38EF0}" destId="{4814AA62-F096-4AF3-8575-BF4A209A0FAE}" srcOrd="1" destOrd="0" presId="urn:microsoft.com/office/officeart/2005/8/layout/vList4#1"/>
    <dgm:cxn modelId="{0AB48554-303D-4522-85A7-358B255DB034}" type="presParOf" srcId="{B649A4E7-AE02-45D0-9447-53ED03B38EF0}" destId="{BB88CF0A-AF30-4014-A977-E085E2F78BCD}" srcOrd="2" destOrd="0" presId="urn:microsoft.com/office/officeart/2005/8/layout/vList4#1"/>
    <dgm:cxn modelId="{A1FCD374-6C75-4208-9FA5-C959722541ED}" type="presParOf" srcId="{3C36A9B2-DD6F-48A3-BDC9-C3597A01DEB9}" destId="{71A7BF2A-EB77-4DBE-8058-96BD64E3976C}" srcOrd="1" destOrd="0" presId="urn:microsoft.com/office/officeart/2005/8/layout/vList4#1"/>
    <dgm:cxn modelId="{7392E777-DDC9-41B6-B3A7-D3D343AF0187}" type="presParOf" srcId="{3C36A9B2-DD6F-48A3-BDC9-C3597A01DEB9}" destId="{1FB0E091-9F83-4BA6-967B-982826D15A0D}" srcOrd="2" destOrd="0" presId="urn:microsoft.com/office/officeart/2005/8/layout/vList4#1"/>
    <dgm:cxn modelId="{C4F48EDA-BD83-45E6-8E9C-BED95BCED378}" type="presParOf" srcId="{1FB0E091-9F83-4BA6-967B-982826D15A0D}" destId="{9B624EA9-A87C-4428-9C95-5206C79D1BD4}" srcOrd="0" destOrd="0" presId="urn:microsoft.com/office/officeart/2005/8/layout/vList4#1"/>
    <dgm:cxn modelId="{7B1EA020-3C60-4EA4-80A3-3F0322759AA5}" type="presParOf" srcId="{1FB0E091-9F83-4BA6-967B-982826D15A0D}" destId="{AF17BF60-2C25-4C33-8D1B-C5ABC634DBCE}" srcOrd="1" destOrd="0" presId="urn:microsoft.com/office/officeart/2005/8/layout/vList4#1"/>
    <dgm:cxn modelId="{EAA6AE6A-8821-4622-82DC-00E091170274}" type="presParOf" srcId="{1FB0E091-9F83-4BA6-967B-982826D15A0D}" destId="{468C96DB-10F3-4DB9-A571-B74DF8F8C311}" srcOrd="2" destOrd="0" presId="urn:microsoft.com/office/officeart/2005/8/layout/vList4#1"/>
    <dgm:cxn modelId="{606B8B3E-D449-4327-BA42-AA404BA8444D}" type="presParOf" srcId="{3C36A9B2-DD6F-48A3-BDC9-C3597A01DEB9}" destId="{A5A413A0-8770-4F4A-9FD6-3E28240A8841}" srcOrd="3" destOrd="0" presId="urn:microsoft.com/office/officeart/2005/8/layout/vList4#1"/>
    <dgm:cxn modelId="{96AB5FD8-3A40-45A6-97EA-4B92E43F3B9B}" type="presParOf" srcId="{3C36A9B2-DD6F-48A3-BDC9-C3597A01DEB9}" destId="{2DAC7CFC-02D1-42AE-8235-6E34A494BD8F}" srcOrd="4" destOrd="0" presId="urn:microsoft.com/office/officeart/2005/8/layout/vList4#1"/>
    <dgm:cxn modelId="{A7EA7DE1-099C-43F0-9122-4F46F2C6271C}" type="presParOf" srcId="{2DAC7CFC-02D1-42AE-8235-6E34A494BD8F}" destId="{6A907ED3-6FFC-4B5C-B2F5-C07D58549CA7}" srcOrd="0" destOrd="0" presId="urn:microsoft.com/office/officeart/2005/8/layout/vList4#1"/>
    <dgm:cxn modelId="{F4DAF641-D7D9-4A43-BD87-6F84CB272B7C}" type="presParOf" srcId="{2DAC7CFC-02D1-42AE-8235-6E34A494BD8F}" destId="{DC0A53F1-1FDE-401F-A234-AFFC9E5E8950}" srcOrd="1" destOrd="0" presId="urn:microsoft.com/office/officeart/2005/8/layout/vList4#1"/>
    <dgm:cxn modelId="{AE314732-8B66-46DF-AB5B-2452F3EF72A3}" type="presParOf" srcId="{2DAC7CFC-02D1-42AE-8235-6E34A494BD8F}" destId="{9A60BF54-9754-42C0-B475-1944C503C820}" srcOrd="2" destOrd="0" presId="urn:microsoft.com/office/officeart/2005/8/layout/vList4#1"/>
    <dgm:cxn modelId="{F7CA0825-0172-4258-8E7F-90FC59A84F6C}" type="presParOf" srcId="{3C36A9B2-DD6F-48A3-BDC9-C3597A01DEB9}" destId="{54EC9765-EB84-487A-B32A-CF7F26971178}" srcOrd="5" destOrd="0" presId="urn:microsoft.com/office/officeart/2005/8/layout/vList4#1"/>
    <dgm:cxn modelId="{EA353033-4C74-43FB-8F28-3BF03EA27D3B}" type="presParOf" srcId="{3C36A9B2-DD6F-48A3-BDC9-C3597A01DEB9}" destId="{139EB9EF-55B8-418D-B8D6-453427778344}" srcOrd="6" destOrd="0" presId="urn:microsoft.com/office/officeart/2005/8/layout/vList4#1"/>
    <dgm:cxn modelId="{6DC2D164-3CB4-40AC-9CEC-1892175AD67F}" type="presParOf" srcId="{139EB9EF-55B8-418D-B8D6-453427778344}" destId="{1DD173F4-F4BD-4BD4-82F5-532DEC744145}" srcOrd="0" destOrd="0" presId="urn:microsoft.com/office/officeart/2005/8/layout/vList4#1"/>
    <dgm:cxn modelId="{6B4B5F31-EE3B-4842-948F-2E3F52A07973}" type="presParOf" srcId="{139EB9EF-55B8-418D-B8D6-453427778344}" destId="{B4593985-3DF6-4787-A262-D8398706E2C1}" srcOrd="1" destOrd="0" presId="urn:microsoft.com/office/officeart/2005/8/layout/vList4#1"/>
    <dgm:cxn modelId="{6496EC42-65D0-40A5-977E-146AB757042F}" type="presParOf" srcId="{139EB9EF-55B8-418D-B8D6-453427778344}" destId="{797A8EC3-4538-473E-8D6B-3C3997F493E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4B617-144D-4B0B-A010-0B220B2C44DF}">
      <dsp:nvSpPr>
        <dsp:cNvPr id="0" name=""/>
        <dsp:cNvSpPr/>
      </dsp:nvSpPr>
      <dsp:spPr>
        <a:xfrm>
          <a:off x="0" y="2980312"/>
          <a:ext cx="8568952" cy="978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Результаты проверок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80312"/>
        <a:ext cx="8568952" cy="528230"/>
      </dsp:txXfrm>
    </dsp:sp>
    <dsp:sp modelId="{8B415E81-513B-4D3A-8536-AE419436F734}">
      <dsp:nvSpPr>
        <dsp:cNvPr id="0" name=""/>
        <dsp:cNvSpPr/>
      </dsp:nvSpPr>
      <dsp:spPr>
        <a:xfrm>
          <a:off x="442" y="3488979"/>
          <a:ext cx="8568067" cy="44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282 (41,6%) </a:t>
          </a:r>
          <a:r>
            <a:rPr lang="ru-RU" sz="2800" b="1" kern="1200" dirty="0"/>
            <a:t>– 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не готовы к пожароопасному сезону </a:t>
          </a:r>
        </a:p>
      </dsp:txBody>
      <dsp:txXfrm>
        <a:off x="442" y="3488979"/>
        <a:ext cx="8568067" cy="449974"/>
      </dsp:txXfrm>
    </dsp:sp>
    <dsp:sp modelId="{432F22A7-1197-4C68-B9EF-2C7EA31FE399}">
      <dsp:nvSpPr>
        <dsp:cNvPr id="0" name=""/>
        <dsp:cNvSpPr/>
      </dsp:nvSpPr>
      <dsp:spPr>
        <a:xfrm rot="10800000">
          <a:off x="0" y="1490506"/>
          <a:ext cx="8568952" cy="1504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Привлечено к административной ответственности</a:t>
          </a:r>
        </a:p>
      </dsp:txBody>
      <dsp:txXfrm rot="-10800000">
        <a:off x="0" y="1490506"/>
        <a:ext cx="8568952" cy="528072"/>
      </dsp:txXfrm>
    </dsp:sp>
    <dsp:sp modelId="{CF2E76AA-F37F-4FD2-91A2-B2C35672FFEC}">
      <dsp:nvSpPr>
        <dsp:cNvPr id="0" name=""/>
        <dsp:cNvSpPr/>
      </dsp:nvSpPr>
      <dsp:spPr>
        <a:xfrm>
          <a:off x="0" y="2018578"/>
          <a:ext cx="4284476" cy="4498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юридических лиц </a:t>
          </a:r>
          <a:r>
            <a:rPr lang="ru-RU" sz="2800" kern="1200" dirty="0"/>
            <a:t>- </a:t>
          </a:r>
          <a:r>
            <a:rPr lang="ru-RU" sz="2800" b="1" kern="1200" dirty="0" smtClean="0"/>
            <a:t>44</a:t>
          </a:r>
          <a:endParaRPr lang="ru-RU" sz="2800" b="1" kern="1200" dirty="0"/>
        </a:p>
      </dsp:txBody>
      <dsp:txXfrm>
        <a:off x="0" y="2018578"/>
        <a:ext cx="4284476" cy="449839"/>
      </dsp:txXfrm>
    </dsp:sp>
    <dsp:sp modelId="{EDB00651-A311-4DB1-BAA4-726DB9B4B7CF}">
      <dsp:nvSpPr>
        <dsp:cNvPr id="0" name=""/>
        <dsp:cNvSpPr/>
      </dsp:nvSpPr>
      <dsp:spPr>
        <a:xfrm>
          <a:off x="4284476" y="2018578"/>
          <a:ext cx="4284476" cy="4498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должностных лиц </a:t>
          </a:r>
          <a:r>
            <a:rPr lang="ru-RU" sz="2800" kern="1200" dirty="0"/>
            <a:t>- </a:t>
          </a:r>
          <a:r>
            <a:rPr lang="ru-RU" sz="2800" b="1" kern="1200" dirty="0" smtClean="0"/>
            <a:t>199</a:t>
          </a:r>
          <a:endParaRPr lang="ru-RU" sz="2800" b="1" kern="1200" dirty="0"/>
        </a:p>
      </dsp:txBody>
      <dsp:txXfrm>
        <a:off x="4284476" y="2018578"/>
        <a:ext cx="4284476" cy="449839"/>
      </dsp:txXfrm>
    </dsp:sp>
    <dsp:sp modelId="{9B488097-4BFD-4DC3-8EA3-EDF1D2E27CFF}">
      <dsp:nvSpPr>
        <dsp:cNvPr id="0" name=""/>
        <dsp:cNvSpPr/>
      </dsp:nvSpPr>
      <dsp:spPr>
        <a:xfrm rot="10800000">
          <a:off x="0" y="699"/>
          <a:ext cx="8568952" cy="1504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Проверки готовности населённых пунктов </a:t>
          </a:r>
        </a:p>
      </dsp:txBody>
      <dsp:txXfrm rot="-10800000">
        <a:off x="0" y="699"/>
        <a:ext cx="8568952" cy="528072"/>
      </dsp:txXfrm>
    </dsp:sp>
    <dsp:sp modelId="{120A6B88-1571-4CFA-BB97-D4ED0FFA8ABF}">
      <dsp:nvSpPr>
        <dsp:cNvPr id="0" name=""/>
        <dsp:cNvSpPr/>
      </dsp:nvSpPr>
      <dsp:spPr>
        <a:xfrm>
          <a:off x="0" y="511156"/>
          <a:ext cx="4284476" cy="4498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Проверено</a:t>
          </a:r>
          <a:r>
            <a:rPr lang="ru-RU" sz="2400" kern="1200" dirty="0"/>
            <a:t> – </a:t>
          </a:r>
          <a:r>
            <a:rPr lang="ru-RU" sz="2400" b="1" kern="1200" dirty="0" smtClean="0"/>
            <a:t>475 </a:t>
          </a:r>
          <a:r>
            <a:rPr lang="ru-RU" sz="2400" b="1" kern="1200" dirty="0"/>
            <a:t>(100%)</a:t>
          </a:r>
        </a:p>
      </dsp:txBody>
      <dsp:txXfrm>
        <a:off x="0" y="511156"/>
        <a:ext cx="4284476" cy="449839"/>
      </dsp:txXfrm>
    </dsp:sp>
    <dsp:sp modelId="{E6CAD0D3-8A6F-4693-AE02-75C48895A638}">
      <dsp:nvSpPr>
        <dsp:cNvPr id="0" name=""/>
        <dsp:cNvSpPr/>
      </dsp:nvSpPr>
      <dsp:spPr>
        <a:xfrm>
          <a:off x="4284476" y="511156"/>
          <a:ext cx="4284476" cy="4498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Times New Roman" pitchFamily="18" charset="0"/>
              <a:cs typeface="Times New Roman" pitchFamily="18" charset="0"/>
            </a:rPr>
            <a:t>Выявлено нарушений </a:t>
          </a:r>
          <a:r>
            <a:rPr lang="ru-RU" sz="2400" b="1" kern="1200" dirty="0"/>
            <a:t>- </a:t>
          </a:r>
          <a:r>
            <a:rPr lang="ru-RU" sz="2400" b="1" kern="1200" dirty="0" smtClean="0"/>
            <a:t>1073</a:t>
          </a:r>
          <a:endParaRPr lang="ru-RU" sz="2400" b="1" kern="1200" dirty="0"/>
        </a:p>
      </dsp:txBody>
      <dsp:txXfrm>
        <a:off x="4284476" y="511156"/>
        <a:ext cx="4284476" cy="449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1A040-48FC-401C-8BA6-B92E49B62644}">
      <dsp:nvSpPr>
        <dsp:cNvPr id="0" name=""/>
        <dsp:cNvSpPr/>
      </dsp:nvSpPr>
      <dsp:spPr>
        <a:xfrm>
          <a:off x="0" y="0"/>
          <a:ext cx="8568952" cy="927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sah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</a:t>
          </a:r>
          <a:r>
            <a:rPr lang="sah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ah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пунктах не организовано обустройство противопожарных  минерализованных полос вокруг населённых пунктов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6544" y="0"/>
        <a:ext cx="6762407" cy="927539"/>
      </dsp:txXfrm>
    </dsp:sp>
    <dsp:sp modelId="{4814AA62-F096-4AF3-8575-BF4A209A0FAE}">
      <dsp:nvSpPr>
        <dsp:cNvPr id="0" name=""/>
        <dsp:cNvSpPr/>
      </dsp:nvSpPr>
      <dsp:spPr>
        <a:xfrm>
          <a:off x="92753" y="92753"/>
          <a:ext cx="1713790" cy="74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4EA9-A87C-4428-9C95-5206C79D1BD4}">
      <dsp:nvSpPr>
        <dsp:cNvPr id="0" name=""/>
        <dsp:cNvSpPr/>
      </dsp:nvSpPr>
      <dsp:spPr>
        <a:xfrm>
          <a:off x="0" y="1020293"/>
          <a:ext cx="8568952" cy="927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sah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34</a:t>
          </a:r>
          <a:r>
            <a:rPr lang="sah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ah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пунктах нарушено обустройство противопожарного расстояния на протяженности границы населённого пункта с лесным участком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6544" y="1020293"/>
        <a:ext cx="6762407" cy="927539"/>
      </dsp:txXfrm>
    </dsp:sp>
    <dsp:sp modelId="{AF17BF60-2C25-4C33-8D1B-C5ABC634DBCE}">
      <dsp:nvSpPr>
        <dsp:cNvPr id="0" name=""/>
        <dsp:cNvSpPr/>
      </dsp:nvSpPr>
      <dsp:spPr>
        <a:xfrm>
          <a:off x="92753" y="1113047"/>
          <a:ext cx="1713790" cy="74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07ED3-6FFC-4B5C-B2F5-C07D58549CA7}">
      <dsp:nvSpPr>
        <dsp:cNvPr id="0" name=""/>
        <dsp:cNvSpPr/>
      </dsp:nvSpPr>
      <dsp:spPr>
        <a:xfrm>
          <a:off x="0" y="2040587"/>
          <a:ext cx="8568952" cy="927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23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пунктах отсутствует, либо не обеспечено исправное состояние наружного противопожарного водоснабжения</a:t>
          </a:r>
        </a:p>
      </dsp:txBody>
      <dsp:txXfrm>
        <a:off x="1806544" y="2040587"/>
        <a:ext cx="6762407" cy="927539"/>
      </dsp:txXfrm>
    </dsp:sp>
    <dsp:sp modelId="{DC0A53F1-1FDE-401F-A234-AFFC9E5E8950}">
      <dsp:nvSpPr>
        <dsp:cNvPr id="0" name=""/>
        <dsp:cNvSpPr/>
      </dsp:nvSpPr>
      <dsp:spPr>
        <a:xfrm>
          <a:off x="92753" y="2133341"/>
          <a:ext cx="1713790" cy="74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73F4-F4BD-4BD4-82F5-532DEC744145}">
      <dsp:nvSpPr>
        <dsp:cNvPr id="0" name=""/>
        <dsp:cNvSpPr/>
      </dsp:nvSpPr>
      <dsp:spPr>
        <a:xfrm>
          <a:off x="0" y="3063220"/>
          <a:ext cx="8568952" cy="927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населённых пунктах не обеспечено исправное состояние звуковой системы оповещения населения о чрезвычайной ситуации</a:t>
          </a:r>
        </a:p>
      </dsp:txBody>
      <dsp:txXfrm>
        <a:off x="1806544" y="3063220"/>
        <a:ext cx="6762407" cy="927539"/>
      </dsp:txXfrm>
    </dsp:sp>
    <dsp:sp modelId="{B4593985-3DF6-4787-A262-D8398706E2C1}">
      <dsp:nvSpPr>
        <dsp:cNvPr id="0" name=""/>
        <dsp:cNvSpPr/>
      </dsp:nvSpPr>
      <dsp:spPr>
        <a:xfrm>
          <a:off x="92753" y="3153635"/>
          <a:ext cx="1713790" cy="7420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3" tIns="47876" rIns="95753" bIns="47876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lnSpc>
                <a:spcPct val="100000"/>
              </a:lnSpc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3" tIns="47876" rIns="95753" bIns="47876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lnSpc>
                <a:spcPct val="100000"/>
              </a:lnSpc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530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3" tIns="47876" rIns="95753" bIns="47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3" tIns="47876" rIns="95753" bIns="47876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lnSpc>
                <a:spcPct val="100000"/>
              </a:lnSpc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3" tIns="47876" rIns="95753" bIns="47876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51B9F1-CDE9-4E97-BD23-CEE8F4718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012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25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531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936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3382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1931531" algn="l" defTabSz="7724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17842" algn="l" defTabSz="7724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04168" algn="l" defTabSz="7724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090505" algn="l" defTabSz="7724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3" tIns="47876" rIns="95753" bIns="47876" anchor="b"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20B31C-CCC1-4A2F-B1DC-7C9DB7062F47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3" tIns="47876" rIns="95753" bIns="47876" anchor="b"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A0D36E-96F4-48BD-A032-E3C8C359B257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3" tIns="47876" rIns="95753" bIns="47876" anchor="b"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E53D9CD-B6BA-42CE-9307-595B152D6D93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3" tIns="47876" rIns="95753" bIns="47876" anchor="b"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B112C4-22F5-4123-837F-10A5D6E2C9B3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445" y="453838"/>
            <a:ext cx="3303029" cy="313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894" y="827849"/>
            <a:ext cx="2720141" cy="373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5B7C-0795-4425-B9C9-680FD9BB3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0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7EBF-0F2C-4058-B490-D48A67AE7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9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817327" y="58506"/>
            <a:ext cx="874332" cy="12465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4299" y="58506"/>
            <a:ext cx="2558229" cy="12465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D7BE-0E6A-4336-8352-52C31AB97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20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7697-0100-4EA8-A20A-8A26D0F841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70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63" y="938780"/>
            <a:ext cx="3303029" cy="290153"/>
          </a:xfrm>
        </p:spPr>
        <p:txBody>
          <a:bodyPr anchor="t"/>
          <a:lstStyle>
            <a:lvl1pPr algn="l">
              <a:defRPr sz="1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963" y="619215"/>
            <a:ext cx="3303029" cy="319575"/>
          </a:xfrm>
        </p:spPr>
        <p:txBody>
          <a:bodyPr anchor="b"/>
          <a:lstStyle>
            <a:lvl1pPr marL="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  <a:lvl2pPr marL="14121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28243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3pPr>
            <a:lvl4pPr marL="42364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564864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06078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84728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988497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12971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D559-F5F7-42D2-BEF9-DB1AA4CDC5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5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4298" y="340883"/>
            <a:ext cx="1716280" cy="964131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5344" y="340883"/>
            <a:ext cx="1716280" cy="964131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C89D-7DF5-4DE7-9E08-D8E6D139F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003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307" y="327015"/>
            <a:ext cx="1716955" cy="136284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41218" indent="0">
              <a:buNone/>
              <a:defRPr sz="600" b="1"/>
            </a:lvl2pPr>
            <a:lvl3pPr marL="282435" indent="0">
              <a:buNone/>
              <a:defRPr sz="600" b="1"/>
            </a:lvl3pPr>
            <a:lvl4pPr marL="423641" indent="0">
              <a:buNone/>
              <a:defRPr sz="500" b="1"/>
            </a:lvl4pPr>
            <a:lvl5pPr marL="564864" indent="0">
              <a:buNone/>
              <a:defRPr sz="500" b="1"/>
            </a:lvl5pPr>
            <a:lvl6pPr marL="706078" indent="0">
              <a:buNone/>
              <a:defRPr sz="500" b="1"/>
            </a:lvl6pPr>
            <a:lvl7pPr marL="847283" indent="0">
              <a:buNone/>
              <a:defRPr sz="500" b="1"/>
            </a:lvl7pPr>
            <a:lvl8pPr marL="988497" indent="0">
              <a:buNone/>
              <a:defRPr sz="500" b="1"/>
            </a:lvl8pPr>
            <a:lvl9pPr marL="1129712" indent="0">
              <a:buNone/>
              <a:defRPr sz="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4307" y="463325"/>
            <a:ext cx="1716955" cy="841714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73996" y="327015"/>
            <a:ext cx="1717630" cy="136284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41218" indent="0">
              <a:buNone/>
              <a:defRPr sz="600" b="1"/>
            </a:lvl2pPr>
            <a:lvl3pPr marL="282435" indent="0">
              <a:buNone/>
              <a:defRPr sz="600" b="1"/>
            </a:lvl3pPr>
            <a:lvl4pPr marL="423641" indent="0">
              <a:buNone/>
              <a:defRPr sz="500" b="1"/>
            </a:lvl4pPr>
            <a:lvl5pPr marL="564864" indent="0">
              <a:buNone/>
              <a:defRPr sz="500" b="1"/>
            </a:lvl5pPr>
            <a:lvl6pPr marL="706078" indent="0">
              <a:buNone/>
              <a:defRPr sz="500" b="1"/>
            </a:lvl6pPr>
            <a:lvl7pPr marL="847283" indent="0">
              <a:buNone/>
              <a:defRPr sz="500" b="1"/>
            </a:lvl7pPr>
            <a:lvl8pPr marL="988497" indent="0">
              <a:buNone/>
              <a:defRPr sz="500" b="1"/>
            </a:lvl8pPr>
            <a:lvl9pPr marL="1129712" indent="0">
              <a:buNone/>
              <a:defRPr sz="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973996" y="463325"/>
            <a:ext cx="1717630" cy="841714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E984-FC05-44F2-9DBD-EA7A83A1E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17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B450-065B-40C0-BC41-EF8E32A6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00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9DE6-C7BA-4A97-875F-8A9C61D77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5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09" y="58198"/>
            <a:ext cx="1278439" cy="247543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9293" y="58167"/>
            <a:ext cx="2172336" cy="1246844"/>
          </a:xfrm>
        </p:spPr>
        <p:txBody>
          <a:bodyPr/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309" y="305750"/>
            <a:ext cx="1278439" cy="999302"/>
          </a:xfrm>
        </p:spPr>
        <p:txBody>
          <a:bodyPr/>
          <a:lstStyle>
            <a:lvl1pPr marL="0" indent="0">
              <a:buNone/>
              <a:defRPr sz="500"/>
            </a:lvl1pPr>
            <a:lvl2pPr marL="141218" indent="0">
              <a:buNone/>
              <a:defRPr sz="200"/>
            </a:lvl2pPr>
            <a:lvl3pPr marL="282435" indent="0">
              <a:buNone/>
              <a:defRPr sz="200"/>
            </a:lvl3pPr>
            <a:lvl4pPr marL="423641" indent="0">
              <a:buNone/>
              <a:defRPr sz="200"/>
            </a:lvl4pPr>
            <a:lvl5pPr marL="564864" indent="0">
              <a:buNone/>
              <a:defRPr sz="200"/>
            </a:lvl5pPr>
            <a:lvl6pPr marL="706078" indent="0">
              <a:buNone/>
              <a:defRPr sz="200"/>
            </a:lvl6pPr>
            <a:lvl7pPr marL="847283" indent="0">
              <a:buNone/>
              <a:defRPr sz="200"/>
            </a:lvl7pPr>
            <a:lvl8pPr marL="988497" indent="0">
              <a:buNone/>
              <a:defRPr sz="200"/>
            </a:lvl8pPr>
            <a:lvl9pPr marL="1129712" indent="0">
              <a:buNone/>
              <a:defRPr sz="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AC6D-9E5D-463A-9C50-A05F34DB2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3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669" y="1022644"/>
            <a:ext cx="2331550" cy="120728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61669" y="130543"/>
            <a:ext cx="2331550" cy="876545"/>
          </a:xfrm>
        </p:spPr>
        <p:txBody>
          <a:bodyPr rtlCol="0">
            <a:normAutofit/>
          </a:bodyPr>
          <a:lstStyle>
            <a:lvl1pPr marL="0" indent="0">
              <a:buNone/>
              <a:defRPr sz="1100"/>
            </a:lvl1pPr>
            <a:lvl2pPr marL="141218" indent="0">
              <a:buNone/>
              <a:defRPr sz="800"/>
            </a:lvl2pPr>
            <a:lvl3pPr marL="282435" indent="0">
              <a:buNone/>
              <a:defRPr sz="800"/>
            </a:lvl3pPr>
            <a:lvl4pPr marL="423641" indent="0">
              <a:buNone/>
              <a:defRPr sz="600"/>
            </a:lvl4pPr>
            <a:lvl5pPr marL="564864" indent="0">
              <a:buNone/>
              <a:defRPr sz="600"/>
            </a:lvl5pPr>
            <a:lvl6pPr marL="706078" indent="0">
              <a:buNone/>
              <a:defRPr sz="600"/>
            </a:lvl6pPr>
            <a:lvl7pPr marL="847283" indent="0">
              <a:buNone/>
              <a:defRPr sz="600"/>
            </a:lvl7pPr>
            <a:lvl8pPr marL="988497" indent="0">
              <a:buNone/>
              <a:defRPr sz="600"/>
            </a:lvl8pPr>
            <a:lvl9pPr marL="1129712" indent="0">
              <a:buNone/>
              <a:defRPr sz="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669" y="1143368"/>
            <a:ext cx="2331550" cy="171454"/>
          </a:xfrm>
        </p:spPr>
        <p:txBody>
          <a:bodyPr/>
          <a:lstStyle>
            <a:lvl1pPr marL="0" indent="0">
              <a:buNone/>
              <a:defRPr sz="500"/>
            </a:lvl1pPr>
            <a:lvl2pPr marL="141218" indent="0">
              <a:buNone/>
              <a:defRPr sz="200"/>
            </a:lvl2pPr>
            <a:lvl3pPr marL="282435" indent="0">
              <a:buNone/>
              <a:defRPr sz="200"/>
            </a:lvl3pPr>
            <a:lvl4pPr marL="423641" indent="0">
              <a:buNone/>
              <a:defRPr sz="200"/>
            </a:lvl4pPr>
            <a:lvl5pPr marL="564864" indent="0">
              <a:buNone/>
              <a:defRPr sz="200"/>
            </a:lvl5pPr>
            <a:lvl6pPr marL="706078" indent="0">
              <a:buNone/>
              <a:defRPr sz="200"/>
            </a:lvl6pPr>
            <a:lvl7pPr marL="847283" indent="0">
              <a:buNone/>
              <a:defRPr sz="200"/>
            </a:lvl7pPr>
            <a:lvl8pPr marL="988497" indent="0">
              <a:buNone/>
              <a:defRPr sz="200"/>
            </a:lvl8pPr>
            <a:lvl9pPr marL="1129712" indent="0">
              <a:buNone/>
              <a:defRPr sz="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F7EA-FBAB-4C5A-BF01-C07DB03043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67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CCFF"/>
            </a:gs>
            <a:gs pos="20000">
              <a:srgbClr val="FFFFFF"/>
            </a:gs>
            <a:gs pos="35001">
              <a:srgbClr val="FFFFFF"/>
            </a:gs>
            <a:gs pos="100000">
              <a:srgbClr val="BFBF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5263" y="58738"/>
            <a:ext cx="34972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250" tIns="14130" rIns="28250" bIns="141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5263" y="341313"/>
            <a:ext cx="349726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250" tIns="14130" rIns="28250" bIns="14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5263" y="1354138"/>
            <a:ext cx="906462" cy="77787"/>
          </a:xfrm>
          <a:prstGeom prst="rect">
            <a:avLst/>
          </a:prstGeom>
        </p:spPr>
        <p:txBody>
          <a:bodyPr vert="horz" wrap="square" lIns="28250" tIns="14130" rIns="28250" bIns="1413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27150" y="1354138"/>
            <a:ext cx="1230313" cy="77787"/>
          </a:xfrm>
          <a:prstGeom prst="rect">
            <a:avLst/>
          </a:prstGeom>
        </p:spPr>
        <p:txBody>
          <a:bodyPr vert="horz" wrap="square" lIns="28250" tIns="14130" rIns="28250" bIns="1413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786063" y="1354138"/>
            <a:ext cx="906462" cy="77787"/>
          </a:xfrm>
          <a:prstGeom prst="rect">
            <a:avLst/>
          </a:prstGeom>
        </p:spPr>
        <p:txBody>
          <a:bodyPr vert="horz" wrap="square" lIns="28250" tIns="14130" rIns="28250" bIns="14130" numCol="1" anchor="ctr" anchorCtr="0" compatLnSpc="1">
            <a:prstTxWarp prst="textNoShape">
              <a:avLst/>
            </a:prstTxWarp>
          </a:bodyPr>
          <a:lstStyle>
            <a:lvl1pPr algn="r">
              <a:defRPr sz="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D391B0-7B48-4AFA-9A36-A6BB14D38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4897" r:id="rId1"/>
    <p:sldLayoutId id="2147524898" r:id="rId2"/>
    <p:sldLayoutId id="2147524899" r:id="rId3"/>
    <p:sldLayoutId id="2147524900" r:id="rId4"/>
    <p:sldLayoutId id="2147524901" r:id="rId5"/>
    <p:sldLayoutId id="2147524902" r:id="rId6"/>
    <p:sldLayoutId id="2147524903" r:id="rId7"/>
    <p:sldLayoutId id="2147524904" r:id="rId8"/>
    <p:sldLayoutId id="2147524905" r:id="rId9"/>
    <p:sldLayoutId id="2147524906" r:id="rId10"/>
    <p:sldLayoutId id="2147524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141218" algn="ctr" rtl="0" fontAlgn="base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" pitchFamily="34" charset="0"/>
        </a:defRPr>
      </a:lvl6pPr>
      <a:lvl7pPr marL="282435" algn="ctr" rtl="0" fontAlgn="base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" pitchFamily="34" charset="0"/>
        </a:defRPr>
      </a:lvl7pPr>
      <a:lvl8pPr marL="423641" algn="ctr" rtl="0" fontAlgn="base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" pitchFamily="34" charset="0"/>
        </a:defRPr>
      </a:lvl8pPr>
      <a:lvl9pPr marL="564864" algn="ctr" rtl="0" fontAlgn="base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" pitchFamily="34" charset="0"/>
        </a:defRPr>
      </a:lvl9pPr>
    </p:titleStyle>
    <p:bodyStyle>
      <a:lvl1pPr marL="39688" indent="-39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63513" indent="-20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2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430213" indent="-12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2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76685" indent="-70610" algn="l" defTabSz="282435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17893" indent="-70610" algn="l" defTabSz="282435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59112" indent="-70610" algn="l" defTabSz="282435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00318" indent="-70610" algn="l" defTabSz="282435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218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435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641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864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06078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47283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988497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9712" algn="l" defTabSz="28243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iipo.ru/vopros-otvet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6513"/>
            <a:ext cx="9144000" cy="5143501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728" tIns="28537" rIns="56728" bIns="28537" anchor="ctr"/>
          <a:lstStyle>
            <a:lvl1pPr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5" name="Picture 41" descr="флаг МЧС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44450"/>
            <a:ext cx="311626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4719638"/>
            <a:ext cx="9144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414" tIns="59186" rIns="118414" bIns="59186" anchor="ctr"/>
          <a:lstStyle>
            <a:lvl1pPr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>
                <a:solidFill>
                  <a:srgbClr val="FFFFFF"/>
                </a:solidFill>
              </a:rPr>
              <a:t>21.02.2023 г.</a:t>
            </a:r>
          </a:p>
        </p:txBody>
      </p:sp>
      <p:graphicFrame>
        <p:nvGraphicFramePr>
          <p:cNvPr id="3078" name="Object 2"/>
          <p:cNvGraphicFramePr>
            <a:graphicFrameLocks noChangeAspect="1"/>
          </p:cNvGraphicFramePr>
          <p:nvPr/>
        </p:nvGraphicFramePr>
        <p:xfrm>
          <a:off x="6934200" y="171450"/>
          <a:ext cx="17764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5" imgW="7804080" imgH="6408360" progId="">
                  <p:embed/>
                </p:oleObj>
              </mc:Choice>
              <mc:Fallback>
                <p:oleObj name="CorelDRAW" r:id="rId5" imgW="7804080" imgH="6408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1450"/>
                        <a:ext cx="17764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1377950"/>
            <a:ext cx="9144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43" tIns="30472" rIns="60943" bIns="30472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ДОКЛАД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Заместителя начальника  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 отдела организации надзорных и профилактических мероприятий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Управления надзорной деятельности и профилактической работы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ГУ МЧС России по Республике Саха (Якутия)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Гайдей Александра Александровича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«О </a:t>
            </a:r>
            <a:r>
              <a:rPr lang="ru-RU" altLang="ru-RU" sz="2000" b="1">
                <a:solidFill>
                  <a:schemeClr val="bg1"/>
                </a:solidFill>
              </a:rPr>
              <a:t>результатах правоприменительной практики при осуществлении федерального государственного пожарного надзора в 2022 году»</a:t>
            </a:r>
            <a:endParaRPr lang="ru-RU" altLang="ru-RU" sz="20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2400"/>
              <a:t>Реализация  плана плановых контрольно-надзорных мероприятий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57200" y="666750"/>
            <a:ext cx="8229600" cy="3908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проведено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1775 (АППГ – 2343)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контрольно-надзорных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мероприятия в отношении юридических лиц и индивидуальных предпринимателей, из них: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 </a:t>
            </a:r>
            <a:r>
              <a:rPr lang="ru-RU" sz="2000" dirty="0" smtClean="0">
                <a:cs typeface="Arial" charset="0"/>
              </a:rPr>
              <a:t>728 </a:t>
            </a:r>
            <a:r>
              <a:rPr lang="ru-RU" sz="2000" dirty="0">
                <a:cs typeface="Arial" charset="0"/>
              </a:rPr>
              <a:t>плановых (</a:t>
            </a:r>
            <a:r>
              <a:rPr lang="ru-RU" sz="2000" dirty="0" smtClean="0">
                <a:cs typeface="Arial" charset="0"/>
              </a:rPr>
              <a:t>41 </a:t>
            </a:r>
            <a:r>
              <a:rPr lang="ru-RU" sz="2000" dirty="0">
                <a:cs typeface="Arial" charset="0"/>
              </a:rPr>
              <a:t>%)</a:t>
            </a:r>
          </a:p>
          <a:p>
            <a:pPr>
              <a:defRPr/>
            </a:pPr>
            <a:r>
              <a:rPr lang="ru-RU" sz="2000" dirty="0" smtClean="0">
                <a:cs typeface="Arial" charset="0"/>
              </a:rPr>
              <a:t>1047 </a:t>
            </a:r>
            <a:r>
              <a:rPr lang="ru-RU" sz="2000" dirty="0">
                <a:cs typeface="Arial" charset="0"/>
              </a:rPr>
              <a:t>внеплановых (</a:t>
            </a:r>
            <a:r>
              <a:rPr lang="ru-RU" sz="2000" dirty="0" smtClean="0">
                <a:cs typeface="Arial" charset="0"/>
              </a:rPr>
              <a:t>59 </a:t>
            </a:r>
            <a:r>
              <a:rPr lang="ru-RU" sz="2000" dirty="0">
                <a:cs typeface="Arial" charset="0"/>
              </a:rPr>
              <a:t>%),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Степень реализации плана плановых проверок в области пожарной безопасности составила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43400" y="2952750"/>
            <a:ext cx="48418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857250" y="173038"/>
            <a:ext cx="7429500" cy="417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45516" tIns="22758" rIns="45516" bIns="22758"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rgbClr val="030D17"/>
                </a:solidFill>
                <a:cs typeface="Times New Roman" pitchFamily="18" charset="0"/>
              </a:rPr>
              <a:t>КЛАССИФИКАЦИЯ ПО ТИПАМ, ВЫЯВЛЕННЫХ НАРУШЕНИЙ ТРЕБОВАНИЙ ПОЖАРНОЙ БЕЗОПАСНОСТИ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695325"/>
          <a:ext cx="8229599" cy="4086227"/>
        </p:xfrm>
        <a:graphic>
          <a:graphicData uri="http://schemas.openxmlformats.org/drawingml/2006/table">
            <a:tbl>
              <a:tblPr/>
              <a:tblGrid>
                <a:gridCol w="2504452"/>
                <a:gridCol w="879682"/>
                <a:gridCol w="926150"/>
                <a:gridCol w="1043122"/>
                <a:gridCol w="1046325"/>
                <a:gridCol w="815590"/>
                <a:gridCol w="1014278"/>
              </a:tblGrid>
              <a:tr h="288959"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Чрезвычайно высокого риска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Высокого риска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Значительного риска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риска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Умеренного риска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657181"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выявлено нарушений требований пожарной безопасности по результатам проведения плановых проверок, в том числе, связанных с: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2962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59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возможной причиной возникновения пожара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7288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обеспечением безопасности людей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2389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7288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ограничением распространения пожара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59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созданием условий для успешного тушения пожара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7918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производством и реализацией продукции, подлежащей обязательному подтверждению соответствию требованиям пожарной безопасности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7181">
                <a:tc>
                  <a:txBody>
                    <a:bodyPr/>
                    <a:lstStyle>
                      <a:lvl1pPr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 требований пожарной безопасности по результатам проведения внеплановых выездных проверок, в том числе, связанных с: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59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возможной причиной возникновения пожара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7288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обеспечением безопасности людей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7288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ограничением распространения пожара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59">
                <a:tc>
                  <a:txBody>
                    <a:bodyPr/>
                    <a:lstStyle>
                      <a:lvl1pPr indent="4572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280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57200" algn="just" defTabSz="280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созданием условий для успешного тушения пожара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2" marR="35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2400"/>
              <a:t>Плановые контрольно-надзорные мероприятия, </a:t>
            </a:r>
          </a:p>
          <a:p>
            <a:pPr algn="ctr">
              <a:lnSpc>
                <a:spcPct val="85000"/>
              </a:lnSpc>
            </a:pPr>
            <a:r>
              <a:rPr lang="ru-RU" altLang="ru-RU" sz="2400"/>
              <a:t>проводимые в 2023 году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57200" y="819150"/>
            <a:ext cx="8229600" cy="3724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2000" dirty="0" smtClean="0">
                <a:cs typeface="Arial" charset="0"/>
              </a:rPr>
              <a:t>                Плановые контрольно-надзорные мероприятия:</a:t>
            </a:r>
            <a:endParaRPr lang="ru-RU" sz="2000" dirty="0">
              <a:cs typeface="Arial" charset="0"/>
            </a:endParaRPr>
          </a:p>
          <a:p>
            <a:pPr>
              <a:defRPr/>
            </a:pPr>
            <a:endParaRPr lang="ru-RU" sz="2000" dirty="0">
              <a:cs typeface="Arial" charset="0"/>
            </a:endParaRPr>
          </a:p>
          <a:p>
            <a:pPr>
              <a:buFontTx/>
              <a:buNone/>
              <a:defRPr/>
            </a:pPr>
            <a:endParaRPr lang="ru-RU" sz="2000" dirty="0"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cs typeface="Arial" charset="0"/>
              </a:rPr>
              <a:t>    Инспекционный визит — длится не более 1 рабочего дня</a:t>
            </a:r>
          </a:p>
          <a:p>
            <a:pPr algn="ctr">
              <a:defRPr/>
            </a:pPr>
            <a:r>
              <a:rPr lang="ru-RU" sz="2000" dirty="0">
                <a:cs typeface="Arial" charset="0"/>
              </a:rPr>
              <a:t>    Выездная проверка — длится не более 10 рабочих дней</a:t>
            </a:r>
          </a:p>
          <a:p>
            <a:pPr algn="ctr">
              <a:defRPr/>
            </a:pPr>
            <a:r>
              <a:rPr lang="ru-RU" sz="2000" dirty="0">
                <a:cs typeface="Arial" charset="0"/>
              </a:rPr>
              <a:t>    Рейдовый осмотр — длится не более 10 рабочих дней</a:t>
            </a: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14800" y="173355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2400"/>
              <a:t>Внеплановые контрольно-надзорные мероприятия, </a:t>
            </a:r>
          </a:p>
          <a:p>
            <a:pPr algn="ctr">
              <a:lnSpc>
                <a:spcPct val="85000"/>
              </a:lnSpc>
            </a:pPr>
            <a:r>
              <a:rPr lang="ru-RU" altLang="ru-RU" sz="2400"/>
              <a:t>проводимые в 2023 году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57200" y="590550"/>
            <a:ext cx="8229600" cy="50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sz="2000" dirty="0">
                <a:cs typeface="Arial" charset="0"/>
              </a:rPr>
              <a:t>                </a:t>
            </a:r>
            <a:r>
              <a:rPr lang="ru-RU" sz="2000" dirty="0" smtClean="0">
                <a:cs typeface="Arial" charset="0"/>
              </a:rPr>
              <a:t>Внеплановые </a:t>
            </a:r>
            <a:r>
              <a:rPr lang="ru-RU" sz="2000" dirty="0">
                <a:cs typeface="Arial" charset="0"/>
              </a:rPr>
              <a:t>контрольно-надзорные мероприятия:</a:t>
            </a:r>
          </a:p>
          <a:p>
            <a:pPr>
              <a:buFontTx/>
              <a:buNone/>
              <a:defRPr/>
            </a:pPr>
            <a:endParaRPr lang="ru-RU" sz="2000" dirty="0">
              <a:cs typeface="Arial" charset="0"/>
            </a:endParaRPr>
          </a:p>
          <a:p>
            <a:pPr>
              <a:buFontTx/>
              <a:buNone/>
              <a:defRPr/>
            </a:pPr>
            <a:endParaRPr lang="ru-RU" sz="2000" dirty="0">
              <a:cs typeface="Arial" charset="0"/>
            </a:endParaRPr>
          </a:p>
          <a:p>
            <a:pPr>
              <a:defRPr/>
            </a:pPr>
            <a:r>
              <a:rPr lang="ru-RU" sz="2000" dirty="0">
                <a:cs typeface="Arial" charset="0"/>
              </a:rPr>
              <a:t>     Инспекционный визит — длится не более 1 рабочего дня,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     Выездная проверка — длится не более 10 рабочих дней,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     Рейдовый осмотр — длится не более 10 рабочих дней,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    Документарная проверка — длится не более 10 рабочих дней</a:t>
            </a:r>
            <a:r>
              <a:rPr lang="ru-RU" sz="2000" dirty="0" smtClean="0">
                <a:cs typeface="Arial" charset="0"/>
              </a:rPr>
              <a:t>,</a:t>
            </a:r>
          </a:p>
          <a:p>
            <a:pPr algn="just">
              <a:defRPr/>
            </a:pPr>
            <a:r>
              <a:rPr lang="ru-RU" sz="2000" dirty="0">
                <a:cs typeface="Arial" charset="0"/>
              </a:rPr>
              <a:t> </a:t>
            </a:r>
            <a:r>
              <a:rPr lang="ru-RU" sz="2000" dirty="0" smtClean="0">
                <a:cs typeface="Arial" charset="0"/>
              </a:rPr>
              <a:t>Выборочный контроль – проводится в период </a:t>
            </a:r>
            <a:r>
              <a:rPr lang="ru-RU" sz="2000" dirty="0">
                <a:cs typeface="Arial" charset="0"/>
              </a:rPr>
              <a:t>времени, необходимый для изъятия проб (образцов) соответствующей продукции (товаров) и </a:t>
            </a:r>
            <a:r>
              <a:rPr lang="ru-RU" sz="2000" dirty="0" smtClean="0">
                <a:cs typeface="Arial" charset="0"/>
              </a:rPr>
              <a:t>проведения необходимых экспертиз.</a:t>
            </a:r>
            <a:endParaRPr lang="ru-RU" sz="2000" dirty="0">
              <a:cs typeface="Arial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91000" y="142875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1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2400"/>
              <a:t>Профилактические мероприятия, проводимы в 2023 году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57200" y="590550"/>
            <a:ext cx="8229600" cy="4462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000" dirty="0">
                <a:cs typeface="Arial" charset="0"/>
              </a:rPr>
              <a:t>Профилактические мероприятия</a:t>
            </a:r>
          </a:p>
          <a:p>
            <a:pPr algn="ctr">
              <a:buFontTx/>
              <a:buNone/>
              <a:defRPr/>
            </a:pPr>
            <a:endParaRPr lang="ru-RU" sz="2000" dirty="0">
              <a:cs typeface="Arial" charset="0"/>
            </a:endParaRPr>
          </a:p>
          <a:p>
            <a:pPr algn="ctr">
              <a:buFontTx/>
              <a:buNone/>
              <a:defRPr/>
            </a:pPr>
            <a:endParaRPr lang="ru-RU" sz="2000" dirty="0">
              <a:cs typeface="Arial" charset="0"/>
            </a:endParaRPr>
          </a:p>
          <a:p>
            <a:pPr>
              <a:defRPr/>
            </a:pPr>
            <a:r>
              <a:rPr lang="ru-RU" sz="2000" dirty="0">
                <a:cs typeface="Arial" charset="0"/>
              </a:rPr>
              <a:t>информирование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объявление предостережения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консультирование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профилактический визит</a:t>
            </a:r>
          </a:p>
          <a:p>
            <a:pPr>
              <a:defRPr/>
            </a:pPr>
            <a:r>
              <a:rPr lang="ru-RU" sz="2000" dirty="0">
                <a:cs typeface="Arial" charset="0"/>
              </a:rPr>
              <a:t>обобщение правоприменительной практики</a:t>
            </a: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91000" y="142875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1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2400"/>
              <a:t>Новое в законе 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5800" y="971550"/>
            <a:ext cx="8001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с</a:t>
            </a:r>
            <a:r>
              <a:rPr lang="ru-RU" altLang="ru-RU" sz="2000" b="1">
                <a:solidFill>
                  <a:srgbClr val="000000"/>
                </a:solidFill>
                <a:cs typeface="Calibri" panose="020F0502020204030204" pitchFamily="34" charset="0"/>
              </a:rPr>
              <a:t> 1 марта 2023 года вступают в силу</a:t>
            </a:r>
            <a:r>
              <a:rPr lang="ru-RU" altLang="ru-RU" sz="200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</a:p>
          <a:p>
            <a:pPr algn="just"/>
            <a:endParaRPr lang="ru-RU" altLang="ru-RU" sz="20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/>
            <a:r>
              <a:rPr lang="ru-RU" altLang="ru-RU" sz="2000">
                <a:solidFill>
                  <a:srgbClr val="000000"/>
                </a:solidFill>
                <a:cs typeface="Calibri" panose="020F0502020204030204" pitchFamily="34" charset="0"/>
              </a:rPr>
              <a:t>-дополнения в Правила противопожарного режима в РФ, утвержденные  Постановлением Правительства РФ от 16 сентября 2020 г. № 1479 в соответствии с которыми правила дополнены пунктом 85(1) о том, что  в комнатах квартир и жилых домов, не подлежащих защите системой пожарной сигнализации и (или) системой оповещения и управления эвакуацией людей при пожаре, в которых проживают многодетные семьи, семьи, находящиеся в трудной жизненной ситуации, в социально опасном положении, должны быть установлены и находиться в исправном состоянии автономные дымовые пожарные извещатели.</a:t>
            </a:r>
          </a:p>
          <a:p>
            <a:pPr algn="just"/>
            <a:endParaRPr lang="ru-RU" altLang="ru-RU" sz="20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79475" y="323850"/>
            <a:ext cx="77152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77925" tIns="38963" rIns="77925" bIns="38963" anchor="ctr">
            <a:spAutoFit/>
          </a:bodyPr>
          <a:lstStyle/>
          <a:p>
            <a:pPr indent="384214" algn="ctr">
              <a:defRPr/>
            </a:pPr>
            <a:endParaRPr lang="ru-RU" sz="1900" dirty="0">
              <a:cs typeface="Times New Roman" pitchFamily="18" charset="0"/>
            </a:endParaRPr>
          </a:p>
          <a:p>
            <a:pPr indent="384214" algn="ctr">
              <a:defRPr/>
            </a:pPr>
            <a:endParaRPr lang="ru-RU" sz="1900" dirty="0">
              <a:cs typeface="Times New Roman" pitchFamily="18" charset="0"/>
            </a:endParaRPr>
          </a:p>
          <a:p>
            <a:pPr indent="384214" algn="ctr">
              <a:defRPr/>
            </a:pPr>
            <a:r>
              <a:rPr lang="ru-RU" sz="1900" dirty="0">
                <a:ea typeface="Calibri" pitchFamily="34" charset="0"/>
                <a:cs typeface="Times New Roman" pitchFamily="18" charset="0"/>
              </a:rPr>
              <a:t>На официальном сайте ФГБУ «ВНИИПО МЧС России» (Научно-исследовательский институт пожарной охраны), существует раздел вопрос-ответ: </a:t>
            </a:r>
            <a:r>
              <a:rPr lang="ru-RU" sz="19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http://www.vniipo.ru/vopros-otvet/</a:t>
            </a:r>
            <a:r>
              <a:rPr lang="ru-RU" sz="1900" dirty="0">
                <a:ea typeface="Calibri" pitchFamily="34" charset="0"/>
                <a:cs typeface="Times New Roman" pitchFamily="18" charset="0"/>
              </a:rPr>
              <a:t>,  на котором вы можете найти типовые вопросы по разъяснению требований пожарной безопасности, а также ответы на них.  </a:t>
            </a:r>
          </a:p>
          <a:p>
            <a:pPr indent="384214" algn="ctr">
              <a:defRPr/>
            </a:pPr>
            <a:endParaRPr lang="ru-RU" sz="1900" dirty="0">
              <a:cs typeface="Times New Roman" pitchFamily="18" charset="0"/>
            </a:endParaRPr>
          </a:p>
          <a:p>
            <a:pPr indent="384214" algn="ctr">
              <a:defRPr/>
            </a:pPr>
            <a:r>
              <a:rPr lang="ru-RU" sz="1900" dirty="0">
                <a:cs typeface="Times New Roman" pitchFamily="18" charset="0"/>
              </a:rPr>
              <a:t>Так же, можно задать вопрос на сайте Главного управления МЧС России по Республике Саха (Якутия) (http://14.mchs.gov.ru), воспользовавшись сервисом «Задать вопрос начальнику Главного управления».</a:t>
            </a:r>
          </a:p>
          <a:p>
            <a:pPr indent="384214" algn="ctr">
              <a:defRPr/>
            </a:pPr>
            <a:endParaRPr lang="ru-RU" sz="19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725" tIns="28536" rIns="56725" bIns="28536" anchor="ctr"/>
          <a:lstStyle>
            <a:lvl1pPr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5683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459" name="Picture 41" descr="флаг МЧС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44450"/>
            <a:ext cx="311626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38100" y="-87313"/>
            <a:ext cx="9144000" cy="5143501"/>
            <a:chOff x="0" y="0"/>
            <a:chExt cx="5760" cy="4320"/>
          </a:xfrm>
        </p:grpSpPr>
        <p:cxnSp>
          <p:nvCxnSpPr>
            <p:cNvPr id="19464" name="AutoShape 8"/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6934200" y="171450"/>
          <a:ext cx="17764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orelDRAW" r:id="rId5" imgW="7804080" imgH="6408360" progId="">
                  <p:embed/>
                </p:oleObj>
              </mc:Choice>
              <mc:Fallback>
                <p:oleObj name="CorelDRAW" r:id="rId5" imgW="7804080" imgH="6408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1450"/>
                        <a:ext cx="17764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0" y="4719638"/>
            <a:ext cx="9144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414" tIns="59186" rIns="118414" bIns="59186" anchor="ctr"/>
          <a:lstStyle>
            <a:lvl1pPr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36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3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76200" y="21145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43" tIns="30472" rIns="60943" bIns="30472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857250" y="0"/>
            <a:ext cx="7429500" cy="41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45516" tIns="22758" rIns="45516" bIns="22758"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rgbClr val="030D17"/>
                </a:solidFill>
                <a:cs typeface="Times New Roman" pitchFamily="18" charset="0"/>
              </a:rPr>
              <a:t>ОБСТАНОВКА С ПОЖАРАМИ И ПОСЛЕДСТВИЯМИ ОТ НИХ В 2022-2021 Г.Г.</a:t>
            </a:r>
          </a:p>
        </p:txBody>
      </p:sp>
      <p:graphicFrame>
        <p:nvGraphicFramePr>
          <p:cNvPr id="5123" name="Объект 10"/>
          <p:cNvGraphicFramePr>
            <a:graphicFrameLocks noChangeAspect="1"/>
          </p:cNvGraphicFramePr>
          <p:nvPr/>
        </p:nvGraphicFramePr>
        <p:xfrm>
          <a:off x="558800" y="692150"/>
          <a:ext cx="80264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hart" r:id="rId3" imgW="8035224" imgH="3920068" progId="Excel.Chart.8">
                  <p:embed/>
                </p:oleObj>
              </mc:Choice>
              <mc:Fallback>
                <p:oleObj name="Chart" r:id="rId3" imgW="8035224" imgH="3920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692150"/>
                        <a:ext cx="8026400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33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77838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2400"/>
              <a:t>Планирование плановых контрольно-надзорных мероприятий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57200" y="666750"/>
            <a:ext cx="8229600" cy="6950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проведено 1274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контрольно-надзорных мероприятия в отношении юридических лиц и индивидуальных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предпринимателей, в том числе:</a:t>
            </a:r>
          </a:p>
          <a:p>
            <a:pPr algn="just">
              <a:buFontTx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чрезвычайно-высокого риска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273 контрольных (надзорных) мероприятия;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высокого риска – 436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контрольных (надзорных) мероприятия;</a:t>
            </a:r>
          </a:p>
          <a:p>
            <a:pPr algn="just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значительного риска – 394 контрольных (надзорных) мероприятий;</a:t>
            </a:r>
          </a:p>
          <a:p>
            <a:pPr algn="just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среднего риска – 85 контрольных (надзорных) мероприятий;</a:t>
            </a:r>
          </a:p>
          <a:p>
            <a:pPr algn="just">
              <a:buFontTx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умеренного риска – 86 контрольных (надзорных) мероприятия.</a:t>
            </a:r>
          </a:p>
          <a:p>
            <a:pPr algn="just"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требования постановления Правительства от 10.03.2022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336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 546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с учетом корректировки,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подлежало проведение 728 контрольных (надзорных) мероприятий.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857250" y="173038"/>
            <a:ext cx="7429500" cy="417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45516" tIns="22758" rIns="45516" bIns="22758"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rgbClr val="030D17"/>
                </a:solidFill>
                <a:cs typeface="Times New Roman" pitchFamily="18" charset="0"/>
              </a:rPr>
              <a:t>КОЛИЧЕСТВО ОБЪЕКТОВ НАДЗОРА БЕЗ УЧЁТА ОБЪЕКТОВ НИЗКОГО РИСКА</a:t>
            </a:r>
          </a:p>
        </p:txBody>
      </p:sp>
      <p:graphicFrame>
        <p:nvGraphicFramePr>
          <p:cNvPr id="6147" name="Диаграмма 4"/>
          <p:cNvGraphicFramePr>
            <a:graphicFrameLocks/>
          </p:cNvGraphicFramePr>
          <p:nvPr/>
        </p:nvGraphicFramePr>
        <p:xfrm>
          <a:off x="330200" y="768350"/>
          <a:ext cx="8483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3" imgW="8486367" imgH="4066384" progId="Excel.Chart.8">
                  <p:embed/>
                </p:oleObj>
              </mc:Choice>
              <mc:Fallback>
                <p:oleObj name="Chart" r:id="rId3" imgW="8486367" imgH="406638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68350"/>
                        <a:ext cx="84836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191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/>
              <a:t>Организация и осуществление профилактических мероприятий </a:t>
            </a:r>
          </a:p>
          <a:p>
            <a:pPr algn="ctr"/>
            <a:r>
              <a:rPr lang="ru-RU" altLang="ru-RU" sz="2400"/>
              <a:t>в области пожарной безопасности</a:t>
            </a:r>
          </a:p>
          <a:p>
            <a:pPr algn="ctr"/>
            <a:r>
              <a:rPr lang="ru-RU" altLang="ru-RU" sz="2400"/>
              <a:t>.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609600" y="1123950"/>
            <a:ext cx="8001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ru-RU" sz="1600" dirty="0" smtClean="0"/>
              <a:t>Проведено 4419 (АППГ – 3894, увеличение на 13,5%) профилактических мероприятий: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Информирование: на официальных сайтах в сети «Интернет» - 3311 (АППГ – 2488, увеличение на 33%), на телевидении – 112 (АППГ – 167, снижение 32,9%), на радио – 409 (АППГ – 710, снижение на 42,4%), в периодической печати – 431 (АППГ – 409, увеличение на 5,4%), проведения конференций, семинаров (включая формат видео-конференц-связи) – 156 (АППГ – 120, увеличение на 30%).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Консультирований по обращениям контролируемых лиц и их представителей – 2877 (АППГ – 4716, снижение на 39%), в том числе: в письменном виде – 199 (АППГ – 804, снижение в 4 раза), по телефону – 1367 (АППГ – 2528, снижение на 45,9%), посредством видео-конференц-связи – 61 (АППГ – 404, снижение в 6,6 раза), на личном приеме – 1250 (АППГ – 980, увеличение на 27,6%). Проведено консультирований в ходе проведения профилактического визита – 4377 (АППГ – 1633, увеличение в 2,7 раз), в ходе проведения контрольного (надзорного) мероприятия – 1743 (АППГ – 2282, снижение на 23,6%).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Профилактических визитов – 4377 (АППГ – 1633, увеличение на 2,7 раз).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Объявлено 474 предостережений (АППГ – 402, увеличение на 17,9%).</a:t>
            </a:r>
            <a:endParaRPr lang="ru-RU" altLang="ru-RU" sz="1600" dirty="0" smtClean="0"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altLang="ru-RU" sz="20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191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/>
              <a:t>Организация и осуществление профилактических мероприятий </a:t>
            </a:r>
          </a:p>
          <a:p>
            <a:pPr algn="ctr"/>
            <a:r>
              <a:rPr lang="ru-RU" altLang="ru-RU" sz="2400"/>
              <a:t>в рамках сезонных профилактических мероприятий </a:t>
            </a:r>
          </a:p>
          <a:p>
            <a:pPr algn="ctr"/>
            <a:endParaRPr lang="ru-RU" altLang="ru-RU" sz="2400"/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457200" y="1047750"/>
            <a:ext cx="83820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/>
          </a:p>
          <a:p>
            <a:r>
              <a:rPr lang="ru-RU" altLang="ru-RU" sz="1600"/>
              <a:t>- </a:t>
            </a:r>
            <a:r>
              <a:rPr lang="ru-RU" altLang="ru-RU" sz="1600" b="1"/>
              <a:t>«Особый противопожарный режим» </a:t>
            </a:r>
            <a:r>
              <a:rPr lang="ru-RU" altLang="ru-RU" sz="1600"/>
              <a:t>- проводится при ухудшении обстановки с пожарами и введении органами государственной власти субъекта Российской Федерации или местного самоуправления соответствующего режима;</a:t>
            </a:r>
          </a:p>
          <a:p>
            <a:r>
              <a:rPr lang="ru-RU" altLang="ru-RU" sz="1600"/>
              <a:t>-Операция </a:t>
            </a:r>
            <a:r>
              <a:rPr lang="ru-RU" altLang="ru-RU" sz="1600" b="1"/>
              <a:t>«Водоисточник»</a:t>
            </a:r>
            <a:r>
              <a:rPr lang="ru-RU" altLang="ru-RU" sz="1600"/>
              <a:t> - осуществляется перед наступлением весенне-летнего и осенне-зимнего пожароопасных периодов совместно со службами водоканала и Главами муниципальных образований;</a:t>
            </a:r>
          </a:p>
          <a:p>
            <a:r>
              <a:rPr lang="ru-RU" altLang="ru-RU" sz="1600"/>
              <a:t>-Операция </a:t>
            </a:r>
            <a:r>
              <a:rPr lang="ru-RU" altLang="ru-RU" sz="1600" b="1"/>
              <a:t>«Лето»</a:t>
            </a:r>
            <a:r>
              <a:rPr lang="ru-RU" altLang="ru-RU" sz="1600"/>
              <a:t> - проводится перед наступлением весенне-летнего периода;</a:t>
            </a:r>
          </a:p>
          <a:p>
            <a:r>
              <a:rPr lang="ru-RU" altLang="ru-RU" sz="1600"/>
              <a:t>-Операция </a:t>
            </a:r>
            <a:r>
              <a:rPr lang="ru-RU" altLang="ru-RU" sz="1600" b="1"/>
              <a:t>«Детский отдых»</a:t>
            </a:r>
            <a:r>
              <a:rPr lang="ru-RU" altLang="ru-RU" sz="1600"/>
              <a:t> - осуществляется перед началом школьных каникул;</a:t>
            </a:r>
          </a:p>
          <a:p>
            <a:r>
              <a:rPr lang="ru-RU" altLang="ru-RU" sz="1600"/>
              <a:t>-Операция </a:t>
            </a:r>
            <a:r>
              <a:rPr lang="ru-RU" altLang="ru-RU" sz="1600" b="1"/>
              <a:t>«Школа»</a:t>
            </a:r>
            <a:r>
              <a:rPr lang="ru-RU" altLang="ru-RU" sz="1600"/>
              <a:t> - осуществляется перед наступлением нового учебного года;</a:t>
            </a:r>
          </a:p>
          <a:p>
            <a:r>
              <a:rPr lang="ru-RU" altLang="ru-RU" sz="1600"/>
              <a:t>-Операция </a:t>
            </a:r>
            <a:r>
              <a:rPr lang="ru-RU" altLang="ru-RU" sz="1600" b="1"/>
              <a:t>«Отопление»</a:t>
            </a:r>
            <a:r>
              <a:rPr lang="ru-RU" altLang="ru-RU" sz="1600"/>
              <a:t> - осуществляется в период подготовки к отопительному сезону;</a:t>
            </a:r>
          </a:p>
          <a:p>
            <a:r>
              <a:rPr lang="ru-RU" altLang="ru-RU" sz="1600"/>
              <a:t>-Операция </a:t>
            </a:r>
            <a:r>
              <a:rPr lang="ru-RU" altLang="ru-RU" sz="1600" b="1"/>
              <a:t>«Жильё»</a:t>
            </a:r>
            <a:r>
              <a:rPr lang="ru-RU" altLang="ru-RU" sz="1600"/>
              <a:t> - осуществляется 2 раза в год;</a:t>
            </a:r>
          </a:p>
          <a:p>
            <a:r>
              <a:rPr lang="ru-RU" altLang="ru-RU" sz="1600"/>
              <a:t>- Операция </a:t>
            </a:r>
            <a:r>
              <a:rPr lang="ru-RU" altLang="ru-RU" sz="1600" b="1"/>
              <a:t>«Новый год» </a:t>
            </a:r>
            <a:r>
              <a:rPr lang="ru-RU" altLang="ru-RU" sz="1600"/>
              <a:t>- осуществляется перед проведением праздничных мероприятий.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4206875" y="1062038"/>
            <a:ext cx="43592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endParaRPr lang="ru-RU" altLang="ru-RU" b="1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>
                <a:cs typeface="Times New Roman" panose="02020603050405020304" pitchFamily="18" charset="0"/>
              </a:rPr>
              <a:t>.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844091"/>
          <a:ext cx="8568952" cy="39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ea typeface="Microsoft YaHei" panose="020B0503020204020204" pitchFamily="34" charset="-122"/>
                <a:cs typeface="Times New Roman" panose="02020603050405020304" pitchFamily="18" charset="0"/>
              </a:rPr>
              <a:t>ГОТОВНОСТЬ НАСЕЛЕННЫХ ПУНКТОВ РЕСПУБЛИКИ САХА (ЯКУТИЯ) </a:t>
            </a:r>
          </a:p>
          <a:p>
            <a:pPr algn="ctr"/>
            <a:r>
              <a:rPr lang="ru-RU" altLang="ru-RU" sz="1600" b="1">
                <a:ea typeface="Microsoft YaHei" panose="020B0503020204020204" pitchFamily="34" charset="-122"/>
                <a:cs typeface="Times New Roman" panose="02020603050405020304" pitchFamily="18" charset="0"/>
              </a:rPr>
              <a:t>К ПОЖАРООПАСНОМУ СЕЗОНУ 2021 ГОДУ</a:t>
            </a:r>
          </a:p>
          <a:p>
            <a:pPr algn="ctr"/>
            <a:r>
              <a:rPr lang="ru-RU" altLang="ru-RU" sz="240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altLang="ru-RU" sz="240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1588" y="-41275"/>
            <a:ext cx="9140825" cy="681038"/>
          </a:xfrm>
          <a:prstGeom prst="rect">
            <a:avLst/>
          </a:prstGeom>
          <a:solidFill>
            <a:srgbClr val="1F4E79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21386" tIns="10694" rIns="21386" bIns="10694" anchor="ctr"/>
          <a:lstStyle/>
          <a:p>
            <a:pPr algn="ctr"/>
            <a:r>
              <a:rPr lang="ru-RU" altLang="ru-RU" sz="1400">
                <a:solidFill>
                  <a:schemeClr val="bg1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ГОТОВНОСТЬ НАСЕЛЕННЫХ ПУНКТОВ РЕСПУБЛИКИ САХА (ЯКУТИЯ) </a:t>
            </a:r>
          </a:p>
          <a:p>
            <a:pPr algn="ctr"/>
            <a:r>
              <a:rPr lang="ru-RU" altLang="ru-RU" sz="1400">
                <a:solidFill>
                  <a:schemeClr val="bg1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К ПОЖАРООПАСНОМУ СЕЗОНУ 2022 ГОДУ ПО ИТОГАМ КОНТРОЛЬНО-НАДЗОРНЫХ МЕРОПРИЯТИЙ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07975" y="955675"/>
            <a:ext cx="8528050" cy="727075"/>
          </a:xfrm>
          <a:custGeom>
            <a:avLst/>
            <a:gdLst>
              <a:gd name="connsiteX0" fmla="*/ 0 w 8528180"/>
              <a:gd name="connsiteY0" fmla="*/ 70201 h 421200"/>
              <a:gd name="connsiteX1" fmla="*/ 70201 w 8528180"/>
              <a:gd name="connsiteY1" fmla="*/ 0 h 421200"/>
              <a:gd name="connsiteX2" fmla="*/ 8457979 w 8528180"/>
              <a:gd name="connsiteY2" fmla="*/ 0 h 421200"/>
              <a:gd name="connsiteX3" fmla="*/ 8528180 w 8528180"/>
              <a:gd name="connsiteY3" fmla="*/ 70201 h 421200"/>
              <a:gd name="connsiteX4" fmla="*/ 8528180 w 8528180"/>
              <a:gd name="connsiteY4" fmla="*/ 350999 h 421200"/>
              <a:gd name="connsiteX5" fmla="*/ 8457979 w 8528180"/>
              <a:gd name="connsiteY5" fmla="*/ 421200 h 421200"/>
              <a:gd name="connsiteX6" fmla="*/ 70201 w 8528180"/>
              <a:gd name="connsiteY6" fmla="*/ 421200 h 421200"/>
              <a:gd name="connsiteX7" fmla="*/ 0 w 8528180"/>
              <a:gd name="connsiteY7" fmla="*/ 350999 h 421200"/>
              <a:gd name="connsiteX8" fmla="*/ 0 w 852818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818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8457979" y="0"/>
                </a:lnTo>
                <a:cubicBezTo>
                  <a:pt x="8496750" y="0"/>
                  <a:pt x="8528180" y="31430"/>
                  <a:pt x="8528180" y="70201"/>
                </a:cubicBezTo>
                <a:lnTo>
                  <a:pt x="8528180" y="350999"/>
                </a:lnTo>
                <a:cubicBezTo>
                  <a:pt x="8528180" y="389770"/>
                  <a:pt x="8496750" y="421200"/>
                  <a:pt x="845797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141" tIns="89141" rIns="89141" bIns="89141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контроле Главного управления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населённых пунктов с нарушениями требований пожарной безопасности: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82750" y="1754188"/>
            <a:ext cx="800100" cy="7191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12750" y="2544763"/>
            <a:ext cx="3546475" cy="2325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Всего проверено –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населённых пунктах выявлено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172744" y="3242469"/>
            <a:ext cx="798513" cy="9302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84775" y="2452688"/>
            <a:ext cx="3336925" cy="2325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проведённых проверок исполнения предписаний, установлено: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–устранили в полном объёме,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устранили 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87025002"/>
              </p:ext>
            </p:extLst>
          </p:nvPr>
        </p:nvGraphicFramePr>
        <p:xfrm>
          <a:off x="323528" y="772106"/>
          <a:ext cx="8568952" cy="399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9" tIns="23943" rIns="47889" bIns="23943"/>
          <a:lstStyle>
            <a:lvl1pPr defTabSz="812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12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12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12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12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600"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>
                <a:cs typeface="Times New Roman" panose="02020603050405020304" pitchFamily="18" charset="0"/>
              </a:rPr>
              <a:t>ОСНОВНЫЕ НАРУШЕНИЯ ТРЕБОВАНИЙ ПОЖАРНОЙ БЕЗОПАСНОСТИ</a:t>
            </a:r>
          </a:p>
          <a:p>
            <a:pPr algn="ctr"/>
            <a:endParaRPr lang="ru-RU" altLang="ru-RU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500496</TotalTime>
  <Words>1113</Words>
  <Application>Microsoft Office PowerPoint</Application>
  <PresentationFormat>Экран (16:9)</PresentationFormat>
  <Paragraphs>210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Calibri</vt:lpstr>
      <vt:lpstr>Times New Roman</vt:lpstr>
      <vt:lpstr>3_Тема Office</vt:lpstr>
      <vt:lpstr>CorelDRAW</vt:lpstr>
      <vt:lpstr>Chart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[ГУ КРСК] Пом. Ст. оп. дежурного (аналитик)</dc:creator>
  <cp:lastModifiedBy>Учетная запись Майкрософт</cp:lastModifiedBy>
  <cp:revision>23308</cp:revision>
  <cp:lastPrinted>1601-01-01T00:00:00Z</cp:lastPrinted>
  <dcterms:created xsi:type="dcterms:W3CDTF">1601-01-01T00:00:00Z</dcterms:created>
  <dcterms:modified xsi:type="dcterms:W3CDTF">2023-02-27T15:10:33Z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