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648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609480" y="208800"/>
            <a:ext cx="10972440" cy="12747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ru-RU" sz="4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1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7" name="CustomShape 2"/>
            <p:cNvSpPr/>
            <p:nvPr/>
          </p:nvSpPr>
          <p:spPr>
            <a:xfrm>
              <a:off x="0" y="695520"/>
              <a:ext cx="12191760" cy="6139080"/>
            </a:xfrm>
            <a:prstGeom prst="rect">
              <a:avLst/>
            </a:prstGeom>
            <a:gradFill rotWithShape="0">
              <a:gsLst>
                <a:gs pos="0">
                  <a:srgbClr val="2E5F99"/>
                </a:gs>
                <a:gs pos="100000">
                  <a:srgbClr val="3C7AC7"/>
                </a:gs>
              </a:gsLst>
              <a:lin ang="16200000"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" name="CustomShape 3"/>
            <p:cNvSpPr/>
            <p:nvPr/>
          </p:nvSpPr>
          <p:spPr>
            <a:xfrm>
              <a:off x="0" y="0"/>
              <a:ext cx="12191760" cy="832320"/>
            </a:xfrm>
            <a:prstGeom prst="rect">
              <a:avLst/>
            </a:prstGeom>
            <a:gradFill rotWithShape="0">
              <a:gsLst>
                <a:gs pos="0">
                  <a:srgbClr val="CC6D20"/>
                </a:gs>
                <a:gs pos="100000">
                  <a:srgbClr val="FF9033"/>
                </a:gs>
              </a:gsLst>
              <a:lin ang="16200000"/>
            </a:gradFill>
            <a:ln>
              <a:noFill/>
            </a:ln>
            <a:effectLst>
              <a:outerShdw blurRad="25400" dist="25560" dir="5400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4"/>
            <p:cNvSpPr/>
            <p:nvPr/>
          </p:nvSpPr>
          <p:spPr>
            <a:xfrm>
              <a:off x="0" y="6241680"/>
              <a:ext cx="12191760" cy="615960"/>
            </a:xfrm>
            <a:prstGeom prst="rect">
              <a:avLst/>
            </a:prstGeom>
            <a:gradFill rotWithShape="0">
              <a:gsLst>
                <a:gs pos="0">
                  <a:srgbClr val="CC6D20"/>
                </a:gs>
                <a:gs pos="100000">
                  <a:srgbClr val="FF9033"/>
                </a:gs>
              </a:gsLst>
              <a:lin ang="16200000"/>
            </a:gradFill>
            <a:ln>
              <a:noFill/>
            </a:ln>
            <a:effectLst>
              <a:outerShdw blurRad="25400" dist="25560" dir="16200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5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5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-5760"/>
            <a:ext cx="12191760" cy="7819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3" name="Picture 3" descr="C:\Documents and Settings\Пользователь\Рабочий стол\РАБОТА\Эмблемы МЧС\56-Орел-вектор.png"/>
          <p:cNvPicPr/>
          <p:nvPr/>
        </p:nvPicPr>
        <p:blipFill>
          <a:blip r:embed="rId14" cstate="print"/>
          <a:stretch/>
        </p:blipFill>
        <p:spPr>
          <a:xfrm>
            <a:off x="11379240" y="226080"/>
            <a:ext cx="424440" cy="477720"/>
          </a:xfrm>
          <a:prstGeom prst="rect">
            <a:avLst/>
          </a:prstGeom>
          <a:ln>
            <a:noFill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44" name="PlaceHolder 2"/>
          <p:cNvSpPr>
            <a:spLocks noGrp="1"/>
          </p:cNvSpPr>
          <p:nvPr>
            <p:ph type="title"/>
          </p:nvPr>
        </p:nvSpPr>
        <p:spPr>
          <a:xfrm>
            <a:off x="497520" y="202320"/>
            <a:ext cx="10808280" cy="570960"/>
          </a:xfrm>
          <a:prstGeom prst="rect">
            <a:avLst/>
          </a:prstGeom>
        </p:spPr>
        <p:txBody>
          <a:bodyPr lIns="47160" tIns="23400" rIns="47160" bIns="2340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Times New Roman"/>
              </a:rPr>
              <a:t>Образец заголовка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5" name="Group 3"/>
          <p:cNvGrpSpPr/>
          <p:nvPr/>
        </p:nvGrpSpPr>
        <p:grpSpPr>
          <a:xfrm>
            <a:off x="0" y="6456600"/>
            <a:ext cx="12191760" cy="103320"/>
            <a:chOff x="0" y="6456600"/>
            <a:chExt cx="12191760" cy="103320"/>
          </a:xfrm>
        </p:grpSpPr>
        <p:sp>
          <p:nvSpPr>
            <p:cNvPr id="46" name="CustomShape 4"/>
            <p:cNvSpPr/>
            <p:nvPr/>
          </p:nvSpPr>
          <p:spPr>
            <a:xfrm>
              <a:off x="0" y="649116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50000">
                  <a:srgbClr val="1F497D"/>
                </a:gs>
                <a:gs pos="100000">
                  <a:srgbClr val="00B0F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7" name="CustomShape 5"/>
            <p:cNvSpPr/>
            <p:nvPr/>
          </p:nvSpPr>
          <p:spPr>
            <a:xfrm>
              <a:off x="0" y="645660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8" name="CustomShape 6"/>
            <p:cNvSpPr/>
            <p:nvPr/>
          </p:nvSpPr>
          <p:spPr>
            <a:xfrm>
              <a:off x="0" y="652572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49" name="PlaceHolder 7"/>
          <p:cNvSpPr>
            <a:spLocks noGrp="1"/>
          </p:cNvSpPr>
          <p:nvPr>
            <p:ph type="sldNum"/>
          </p:nvPr>
        </p:nvSpPr>
        <p:spPr>
          <a:xfrm>
            <a:off x="11391480" y="6415200"/>
            <a:ext cx="337680" cy="17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3402E547-35F5-4512-B37C-2F903E5F6F98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50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dt"/>
          </p:nvPr>
        </p:nvSpPr>
        <p:spPr>
          <a:xfrm>
            <a:off x="608040" y="6245280"/>
            <a:ext cx="284616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ftr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/>
          </p:nvPr>
        </p:nvSpPr>
        <p:spPr>
          <a:xfrm>
            <a:off x="8737560" y="6245280"/>
            <a:ext cx="284616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pPr algn="r">
              <a:lnSpc>
                <a:spcPct val="100000"/>
              </a:lnSpc>
            </a:pPr>
            <a:fld id="{E5163F07-B71F-40C0-A9CE-6C749B2CC5F4}" type="slidenum">
              <a:rPr lang="ru-RU" sz="133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‹#›</a:t>
            </a:fld>
            <a:endParaRPr lang="ru-RU" sz="1330" b="0" strike="noStrike" spc="-1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5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914040" y="2130120"/>
            <a:ext cx="10363320" cy="1470600"/>
          </a:xfrm>
          <a:prstGeom prst="rect">
            <a:avLst/>
          </a:prstGeom>
        </p:spPr>
        <p:txBody>
          <a:bodyPr lIns="105840" tIns="52920" rIns="105840" bIns="5292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500" b="0" strike="noStrike" spc="-1">
                <a:solidFill>
                  <a:srgbClr val="000000"/>
                </a:solidFill>
                <a:latin typeface="Arial"/>
              </a:rPr>
              <a:t>Образец заголовка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dt"/>
          </p:nvPr>
        </p:nvSpPr>
        <p:spPr>
          <a:xfrm>
            <a:off x="608040" y="6245280"/>
            <a:ext cx="284616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0" name="PlaceHolder 3"/>
          <p:cNvSpPr>
            <a:spLocks noGrp="1"/>
          </p:cNvSpPr>
          <p:nvPr>
            <p:ph type="ftr"/>
          </p:nvPr>
        </p:nvSpPr>
        <p:spPr>
          <a:xfrm>
            <a:off x="4165560" y="6245280"/>
            <a:ext cx="386028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endParaRPr lang="ru-RU" sz="2400" b="0" strike="noStrike" spc="-1">
              <a:latin typeface="Times New Roman"/>
            </a:endParaRPr>
          </a:p>
        </p:txBody>
      </p:sp>
      <p:sp>
        <p:nvSpPr>
          <p:cNvPr id="131" name="PlaceHolder 4"/>
          <p:cNvSpPr>
            <a:spLocks noGrp="1"/>
          </p:cNvSpPr>
          <p:nvPr>
            <p:ph type="sldNum"/>
          </p:nvPr>
        </p:nvSpPr>
        <p:spPr>
          <a:xfrm>
            <a:off x="8737560" y="6245280"/>
            <a:ext cx="2846160" cy="475920"/>
          </a:xfrm>
          <a:prstGeom prst="rect">
            <a:avLst/>
          </a:prstGeom>
        </p:spPr>
        <p:txBody>
          <a:bodyPr lIns="105840" tIns="52920" rIns="105840" bIns="52920">
            <a:noAutofit/>
          </a:bodyPr>
          <a:lstStyle/>
          <a:p>
            <a:pPr algn="r">
              <a:lnSpc>
                <a:spcPct val="100000"/>
              </a:lnSpc>
            </a:pPr>
            <a:fld id="{45C0A0BF-47E4-4B05-A26E-322AD6268132}" type="slidenum">
              <a:rPr lang="ru-RU" sz="1330" b="0" strike="noStrike" spc="-1">
                <a:solidFill>
                  <a:srgbClr val="000000"/>
                </a:solidFill>
                <a:latin typeface="Arial"/>
              </a:rPr>
              <a:pPr algn="r">
                <a:lnSpc>
                  <a:spcPct val="100000"/>
                </a:lnSpc>
              </a:pPr>
              <a:t>‹#›</a:t>
            </a:fld>
            <a:endParaRPr lang="ru-RU" sz="1330" b="0" strike="noStrike" spc="-1">
              <a:latin typeface="Times New Roman"/>
            </a:endParaRPr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0" y="-5760"/>
            <a:ext cx="12191760" cy="7819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0" name="Picture 3" descr="C:\Documents and Settings\Пользователь\Рабочий стол\РАБОТА\Эмблемы МЧС\56-Орел-вектор.png"/>
          <p:cNvPicPr/>
          <p:nvPr/>
        </p:nvPicPr>
        <p:blipFill>
          <a:blip r:embed="rId14" cstate="print"/>
          <a:stretch/>
        </p:blipFill>
        <p:spPr>
          <a:xfrm>
            <a:off x="11379240" y="226080"/>
            <a:ext cx="424440" cy="477720"/>
          </a:xfrm>
          <a:prstGeom prst="rect">
            <a:avLst/>
          </a:prstGeom>
          <a:ln>
            <a:noFill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171" name="PlaceHolder 2"/>
          <p:cNvSpPr>
            <a:spLocks noGrp="1"/>
          </p:cNvSpPr>
          <p:nvPr>
            <p:ph type="title"/>
          </p:nvPr>
        </p:nvSpPr>
        <p:spPr>
          <a:xfrm>
            <a:off x="497520" y="202320"/>
            <a:ext cx="10808280" cy="570960"/>
          </a:xfrm>
          <a:prstGeom prst="rect">
            <a:avLst/>
          </a:prstGeom>
        </p:spPr>
        <p:txBody>
          <a:bodyPr lIns="47160" tIns="23400" rIns="47160" bIns="2340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Times New Roman"/>
              </a:rPr>
              <a:t>Образец заголовка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2" name="Group 3"/>
          <p:cNvGrpSpPr/>
          <p:nvPr/>
        </p:nvGrpSpPr>
        <p:grpSpPr>
          <a:xfrm>
            <a:off x="0" y="6456600"/>
            <a:ext cx="12191760" cy="103320"/>
            <a:chOff x="0" y="6456600"/>
            <a:chExt cx="12191760" cy="103320"/>
          </a:xfrm>
        </p:grpSpPr>
        <p:sp>
          <p:nvSpPr>
            <p:cNvPr id="173" name="CustomShape 4"/>
            <p:cNvSpPr/>
            <p:nvPr/>
          </p:nvSpPr>
          <p:spPr>
            <a:xfrm>
              <a:off x="0" y="649116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50000">
                  <a:srgbClr val="1F497D"/>
                </a:gs>
                <a:gs pos="100000">
                  <a:srgbClr val="00B0F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CustomShape 5"/>
            <p:cNvSpPr/>
            <p:nvPr/>
          </p:nvSpPr>
          <p:spPr>
            <a:xfrm>
              <a:off x="0" y="645660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CustomShape 6"/>
            <p:cNvSpPr/>
            <p:nvPr/>
          </p:nvSpPr>
          <p:spPr>
            <a:xfrm>
              <a:off x="0" y="652572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76" name="PlaceHolder 7"/>
          <p:cNvSpPr>
            <a:spLocks noGrp="1"/>
          </p:cNvSpPr>
          <p:nvPr>
            <p:ph type="sldNum"/>
          </p:nvPr>
        </p:nvSpPr>
        <p:spPr>
          <a:xfrm>
            <a:off x="11391480" y="6415200"/>
            <a:ext cx="337680" cy="17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7C677BF2-CDE4-40F3-B34C-E29457270D97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177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-5760"/>
            <a:ext cx="12191760" cy="7819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5" name="Picture 3" descr="C:\Documents and Settings\Пользователь\Рабочий стол\РАБОТА\Эмблемы МЧС\56-Орел-вектор.png"/>
          <p:cNvPicPr/>
          <p:nvPr/>
        </p:nvPicPr>
        <p:blipFill>
          <a:blip r:embed="rId14" cstate="print"/>
          <a:stretch/>
        </p:blipFill>
        <p:spPr>
          <a:xfrm>
            <a:off x="11379240" y="226080"/>
            <a:ext cx="424440" cy="477720"/>
          </a:xfrm>
          <a:prstGeom prst="rect">
            <a:avLst/>
          </a:prstGeom>
          <a:ln>
            <a:noFill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16" name="PlaceHolder 2"/>
          <p:cNvSpPr>
            <a:spLocks noGrp="1"/>
          </p:cNvSpPr>
          <p:nvPr>
            <p:ph type="title"/>
          </p:nvPr>
        </p:nvSpPr>
        <p:spPr>
          <a:xfrm>
            <a:off x="497520" y="202320"/>
            <a:ext cx="10808280" cy="570960"/>
          </a:xfrm>
          <a:prstGeom prst="rect">
            <a:avLst/>
          </a:prstGeom>
        </p:spPr>
        <p:txBody>
          <a:bodyPr lIns="47160" tIns="23400" rIns="47160" bIns="2340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Times New Roman"/>
              </a:rPr>
              <a:t>Образец заголовка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17" name="Group 3"/>
          <p:cNvGrpSpPr/>
          <p:nvPr/>
        </p:nvGrpSpPr>
        <p:grpSpPr>
          <a:xfrm>
            <a:off x="0" y="6456600"/>
            <a:ext cx="12191760" cy="103320"/>
            <a:chOff x="0" y="6456600"/>
            <a:chExt cx="12191760" cy="103320"/>
          </a:xfrm>
        </p:grpSpPr>
        <p:sp>
          <p:nvSpPr>
            <p:cNvPr id="218" name="CustomShape 4"/>
            <p:cNvSpPr/>
            <p:nvPr/>
          </p:nvSpPr>
          <p:spPr>
            <a:xfrm>
              <a:off x="0" y="649116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50000">
                  <a:srgbClr val="1F497D"/>
                </a:gs>
                <a:gs pos="100000">
                  <a:srgbClr val="00B0F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CustomShape 5"/>
            <p:cNvSpPr/>
            <p:nvPr/>
          </p:nvSpPr>
          <p:spPr>
            <a:xfrm>
              <a:off x="0" y="645660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CustomShape 6"/>
            <p:cNvSpPr/>
            <p:nvPr/>
          </p:nvSpPr>
          <p:spPr>
            <a:xfrm>
              <a:off x="0" y="652572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1" name="PlaceHolder 7"/>
          <p:cNvSpPr>
            <a:spLocks noGrp="1"/>
          </p:cNvSpPr>
          <p:nvPr>
            <p:ph type="sldNum"/>
          </p:nvPr>
        </p:nvSpPr>
        <p:spPr>
          <a:xfrm>
            <a:off x="11391480" y="6415200"/>
            <a:ext cx="337680" cy="17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4E6157AB-8CE9-40C7-AE15-2F3FAA61C1AE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222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CustomShape 1"/>
          <p:cNvSpPr/>
          <p:nvPr/>
        </p:nvSpPr>
        <p:spPr>
          <a:xfrm>
            <a:off x="0" y="-5760"/>
            <a:ext cx="12191760" cy="7819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100000">
                <a:srgbClr val="3C7AC7"/>
              </a:gs>
            </a:gsLst>
            <a:lin ang="16200000"/>
          </a:gradFill>
          <a:ln>
            <a:noFill/>
          </a:ln>
          <a:effectLst>
            <a:outerShdw blurRad="50800" dist="38160" dir="5400000" algn="t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0" h="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0" name="Picture 3" descr="C:\Documents and Settings\Пользователь\Рабочий стол\РАБОТА\Эмблемы МЧС\56-Орел-вектор.png"/>
          <p:cNvPicPr/>
          <p:nvPr/>
        </p:nvPicPr>
        <p:blipFill>
          <a:blip r:embed="rId14" cstate="print"/>
          <a:stretch/>
        </p:blipFill>
        <p:spPr>
          <a:xfrm>
            <a:off x="11379240" y="226080"/>
            <a:ext cx="424440" cy="477720"/>
          </a:xfrm>
          <a:prstGeom prst="rect">
            <a:avLst/>
          </a:prstGeom>
          <a:ln>
            <a:noFill/>
          </a:ln>
          <a:effectLst>
            <a:outerShdw blurRad="50800" dist="38160" dir="10800000" algn="r" rotWithShape="0">
              <a:srgbClr val="000000">
                <a:alpha val="40000"/>
              </a:srgbClr>
            </a:outerShdw>
          </a:effectLst>
        </p:spPr>
      </p:pic>
      <p:sp>
        <p:nvSpPr>
          <p:cNvPr id="261" name="PlaceHolder 2"/>
          <p:cNvSpPr>
            <a:spLocks noGrp="1"/>
          </p:cNvSpPr>
          <p:nvPr>
            <p:ph type="title"/>
          </p:nvPr>
        </p:nvSpPr>
        <p:spPr>
          <a:xfrm>
            <a:off x="497520" y="202320"/>
            <a:ext cx="10808280" cy="570960"/>
          </a:xfrm>
          <a:prstGeom prst="rect">
            <a:avLst/>
          </a:prstGeom>
        </p:spPr>
        <p:txBody>
          <a:bodyPr lIns="47160" tIns="23400" rIns="47160" bIns="2340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ru-RU" sz="1200" b="1" strike="noStrike" spc="-1">
                <a:solidFill>
                  <a:srgbClr val="FFFFFF"/>
                </a:solidFill>
                <a:latin typeface="Times New Roman"/>
              </a:rPr>
              <a:t>Образец заголовка</a:t>
            </a:r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2" name="Group 3"/>
          <p:cNvGrpSpPr/>
          <p:nvPr/>
        </p:nvGrpSpPr>
        <p:grpSpPr>
          <a:xfrm>
            <a:off x="0" y="6456600"/>
            <a:ext cx="12191760" cy="103320"/>
            <a:chOff x="0" y="6456600"/>
            <a:chExt cx="12191760" cy="103320"/>
          </a:xfrm>
        </p:grpSpPr>
        <p:sp>
          <p:nvSpPr>
            <p:cNvPr id="263" name="CustomShape 4"/>
            <p:cNvSpPr/>
            <p:nvPr/>
          </p:nvSpPr>
          <p:spPr>
            <a:xfrm>
              <a:off x="0" y="649116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00B0F0"/>
                </a:gs>
                <a:gs pos="50000">
                  <a:srgbClr val="1F497D"/>
                </a:gs>
                <a:gs pos="100000">
                  <a:srgbClr val="00B0F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4" name="CustomShape 5"/>
            <p:cNvSpPr/>
            <p:nvPr/>
          </p:nvSpPr>
          <p:spPr>
            <a:xfrm>
              <a:off x="0" y="645660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65" name="CustomShape 6"/>
            <p:cNvSpPr/>
            <p:nvPr/>
          </p:nvSpPr>
          <p:spPr>
            <a:xfrm>
              <a:off x="0" y="6525720"/>
              <a:ext cx="12191760" cy="34200"/>
            </a:xfrm>
            <a:prstGeom prst="rect">
              <a:avLst/>
            </a:prstGeom>
            <a:gradFill rotWithShape="0">
              <a:gsLst>
                <a:gs pos="0">
                  <a:srgbClr val="FFC000"/>
                </a:gs>
                <a:gs pos="50000">
                  <a:srgbClr val="E46C0A"/>
                </a:gs>
                <a:gs pos="100000">
                  <a:srgbClr val="FFC000"/>
                </a:gs>
              </a:gsLst>
              <a:lin ang="0"/>
            </a:gra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66" name="PlaceHolder 7"/>
          <p:cNvSpPr>
            <a:spLocks noGrp="1"/>
          </p:cNvSpPr>
          <p:nvPr>
            <p:ph type="sldNum"/>
          </p:nvPr>
        </p:nvSpPr>
        <p:spPr>
          <a:xfrm>
            <a:off x="11391480" y="6415200"/>
            <a:ext cx="337680" cy="17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6DCE60A4-B8E6-4FE4-BF3C-AF50661176E9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‹#›</a:t>
            </a:fld>
            <a:endParaRPr lang="ru-RU" sz="800" b="0" strike="noStrike" spc="-1">
              <a:latin typeface="Times New Roman"/>
            </a:endParaRPr>
          </a:p>
        </p:txBody>
      </p:sp>
      <p:sp>
        <p:nvSpPr>
          <p:cNvPr id="267" name="PlaceHolder 8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roup 1"/>
          <p:cNvGrpSpPr/>
          <p:nvPr/>
        </p:nvGrpSpPr>
        <p:grpSpPr>
          <a:xfrm>
            <a:off x="0" y="0"/>
            <a:ext cx="12191760" cy="6857640"/>
            <a:chOff x="0" y="0"/>
            <a:chExt cx="12191760" cy="6857640"/>
          </a:xfrm>
        </p:grpSpPr>
        <p:sp>
          <p:nvSpPr>
            <p:cNvPr id="305" name="CustomShape 2"/>
            <p:cNvSpPr/>
            <p:nvPr/>
          </p:nvSpPr>
          <p:spPr>
            <a:xfrm>
              <a:off x="0" y="695520"/>
              <a:ext cx="12191760" cy="6139080"/>
            </a:xfrm>
            <a:prstGeom prst="rect">
              <a:avLst/>
            </a:prstGeom>
            <a:gradFill rotWithShape="0">
              <a:gsLst>
                <a:gs pos="0">
                  <a:srgbClr val="2E5F99"/>
                </a:gs>
                <a:gs pos="100000">
                  <a:srgbClr val="3C7AC7"/>
                </a:gs>
              </a:gsLst>
              <a:lin ang="16200000"/>
            </a:gradFill>
            <a:ln>
              <a:noFill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CustomShape 3"/>
            <p:cNvSpPr/>
            <p:nvPr/>
          </p:nvSpPr>
          <p:spPr>
            <a:xfrm>
              <a:off x="0" y="0"/>
              <a:ext cx="12191760" cy="832320"/>
            </a:xfrm>
            <a:prstGeom prst="rect">
              <a:avLst/>
            </a:prstGeom>
            <a:gradFill rotWithShape="0">
              <a:gsLst>
                <a:gs pos="0">
                  <a:srgbClr val="CC6D20"/>
                </a:gs>
                <a:gs pos="100000">
                  <a:srgbClr val="FF9033"/>
                </a:gs>
              </a:gsLst>
              <a:lin ang="16200000"/>
            </a:gradFill>
            <a:ln>
              <a:noFill/>
            </a:ln>
            <a:effectLst>
              <a:outerShdw blurRad="25400" dist="25560" dir="5400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CustomShape 4"/>
            <p:cNvSpPr/>
            <p:nvPr/>
          </p:nvSpPr>
          <p:spPr>
            <a:xfrm>
              <a:off x="0" y="6241680"/>
              <a:ext cx="12191760" cy="615960"/>
            </a:xfrm>
            <a:prstGeom prst="rect">
              <a:avLst/>
            </a:prstGeom>
            <a:gradFill rotWithShape="0">
              <a:gsLst>
                <a:gs pos="0">
                  <a:srgbClr val="CC6D20"/>
                </a:gs>
                <a:gs pos="100000">
                  <a:srgbClr val="FF9033"/>
                </a:gs>
              </a:gsLst>
              <a:lin ang="16200000"/>
            </a:gradFill>
            <a:ln>
              <a:noFill/>
            </a:ln>
            <a:effectLst>
              <a:outerShdw blurRad="25400" dist="25560" dir="16200000" rotWithShape="0">
                <a:srgbClr val="000000">
                  <a:alpha val="40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0" h="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8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ru-RU" sz="45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09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1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Рисунок 3"/>
          <p:cNvPicPr/>
          <p:nvPr/>
        </p:nvPicPr>
        <p:blipFill>
          <a:blip r:embed="rId2" cstate="print"/>
          <a:stretch/>
        </p:blipFill>
        <p:spPr>
          <a:xfrm>
            <a:off x="11426040" y="25560"/>
            <a:ext cx="662040" cy="827280"/>
          </a:xfrm>
          <a:prstGeom prst="rect">
            <a:avLst/>
          </a:prstGeom>
          <a:ln>
            <a:noFill/>
          </a:ln>
        </p:spPr>
      </p:pic>
      <p:pic>
        <p:nvPicPr>
          <p:cNvPr id="347" name="Picture 716" descr="ГИМС ЭМБЛЕМА"/>
          <p:cNvPicPr/>
          <p:nvPr/>
        </p:nvPicPr>
        <p:blipFill>
          <a:blip r:embed="rId3" cstate="print"/>
          <a:stretch/>
        </p:blipFill>
        <p:spPr>
          <a:xfrm>
            <a:off x="178920" y="4685760"/>
            <a:ext cx="1983960" cy="1983960"/>
          </a:xfrm>
          <a:prstGeom prst="rect">
            <a:avLst/>
          </a:prstGeom>
          <a:ln>
            <a:noFill/>
          </a:ln>
        </p:spPr>
      </p:pic>
      <p:sp>
        <p:nvSpPr>
          <p:cNvPr id="348" name="CustomShape 1"/>
          <p:cNvSpPr/>
          <p:nvPr/>
        </p:nvSpPr>
        <p:spPr>
          <a:xfrm>
            <a:off x="1054440" y="125640"/>
            <a:ext cx="9858240" cy="116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AFAFA"/>
                </a:solidFill>
                <a:latin typeface="Times New Roman"/>
                <a:ea typeface="DejaVu Sans"/>
              </a:rPr>
              <a:t>ГЛАВНОЕ УПРАВЛЕНИЕ МЧС РОССИИ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AFAFA"/>
                </a:solidFill>
                <a:latin typeface="Times New Roman"/>
                <a:ea typeface="DejaVu Sans"/>
              </a:rPr>
              <a:t>ПО РЕСПУБЛИКЕ САХА (ЯКУТИЯ)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349" name="CustomShape 2"/>
          <p:cNvSpPr/>
          <p:nvPr/>
        </p:nvSpPr>
        <p:spPr>
          <a:xfrm>
            <a:off x="0" y="1564560"/>
            <a:ext cx="12191760" cy="21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8960" rIns="98280" bIns="4896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Федеральный государственный контроль (надзор)</a:t>
            </a:r>
            <a:r>
              <a:t/>
            </a:r>
            <a:br/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за безопасностью людей на водных объектах за 2022 год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50" name="CustomShape 3"/>
          <p:cNvSpPr/>
          <p:nvPr/>
        </p:nvSpPr>
        <p:spPr>
          <a:xfrm>
            <a:off x="7360560" y="4850280"/>
            <a:ext cx="472716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808080"/>
                </a:solidFill>
                <a:latin typeface="Times New Roman"/>
              </a:rPr>
              <a:t>Начальник отдела безопасности людей на водных объектах Главного управления МЧС России по Республике Саха (Якутия)	                                                                     Алексеева Майя Гаврильевна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51" name="Picture 3"/>
          <p:cNvPicPr/>
          <p:nvPr/>
        </p:nvPicPr>
        <p:blipFill>
          <a:blip r:embed="rId4" cstate="print"/>
          <a:stretch/>
        </p:blipFill>
        <p:spPr>
          <a:xfrm>
            <a:off x="0" y="0"/>
            <a:ext cx="1133280" cy="801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19C68EDF-B98A-419A-9B7D-693AEE8D25DB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10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416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417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Работа со средствами массовой информации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418" name="Picture 2"/>
          <p:cNvPicPr/>
          <p:nvPr/>
        </p:nvPicPr>
        <p:blipFill>
          <a:blip r:embed="rId3" cstate="print"/>
          <a:srcRect l="15193" t="18563" r="16493" b="18750"/>
          <a:stretch/>
        </p:blipFill>
        <p:spPr>
          <a:xfrm>
            <a:off x="360" y="776160"/>
            <a:ext cx="5779800" cy="3093480"/>
          </a:xfrm>
          <a:prstGeom prst="rect">
            <a:avLst/>
          </a:prstGeom>
          <a:ln>
            <a:noFill/>
          </a:ln>
        </p:spPr>
      </p:pic>
      <p:pic>
        <p:nvPicPr>
          <p:cNvPr id="420" name="Рисунок 17"/>
          <p:cNvPicPr/>
          <p:nvPr/>
        </p:nvPicPr>
        <p:blipFill>
          <a:blip r:embed="rId4" cstate="print"/>
          <a:srcRect l="27191" t="38152" r="54695" b="45008"/>
          <a:stretch/>
        </p:blipFill>
        <p:spPr>
          <a:xfrm>
            <a:off x="5780520" y="760680"/>
            <a:ext cx="6411240" cy="3108960"/>
          </a:xfrm>
          <a:prstGeom prst="rect">
            <a:avLst/>
          </a:prstGeom>
          <a:ln>
            <a:noFill/>
          </a:ln>
        </p:spPr>
      </p:pic>
      <p:pic>
        <p:nvPicPr>
          <p:cNvPr id="421" name="Рисунок 10"/>
          <p:cNvPicPr/>
          <p:nvPr/>
        </p:nvPicPr>
        <p:blipFill>
          <a:blip r:embed="rId5" cstate="print"/>
          <a:srcRect t="6761" b="6211"/>
          <a:stretch/>
        </p:blipFill>
        <p:spPr>
          <a:xfrm>
            <a:off x="5782320" y="3808428"/>
            <a:ext cx="6398280" cy="3049571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" t="4917" r="6564" b="6652"/>
          <a:stretch/>
        </p:blipFill>
        <p:spPr>
          <a:xfrm>
            <a:off x="10800" y="3817856"/>
            <a:ext cx="5769360" cy="3040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A84595A2-87D5-4E1E-9B57-41222C6D23D3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11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423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424" name="CustomShape 2"/>
          <p:cNvSpPr/>
          <p:nvPr/>
        </p:nvSpPr>
        <p:spPr>
          <a:xfrm>
            <a:off x="1832911" y="120600"/>
            <a:ext cx="8341258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0" tIns="0" rIns="0" bIns="0">
            <a:spAutoFit/>
          </a:bodyPr>
          <a:lstStyle/>
          <a:p>
            <a:pPr algn="ctr"/>
            <a:r>
              <a:rPr lang="ru-RU" sz="2000" b="1" spc="-1" dirty="0">
                <a:solidFill>
                  <a:srgbClr val="FFFFFF"/>
                </a:solidFill>
                <a:latin typeface="Times New Roman"/>
              </a:rPr>
              <a:t>И</a:t>
            </a: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</a:rPr>
              <a:t>нформирование населения через социальные сети и интернет ресурсы</a:t>
            </a:r>
            <a:endParaRPr lang="ru-RU" sz="2000" b="1" strike="noStrike" spc="-1" dirty="0">
              <a:solidFill>
                <a:srgbClr val="FFFFFF"/>
              </a:solidFill>
              <a:latin typeface="Times New Roman"/>
              <a:ea typeface="DejaVu Sans"/>
            </a:endParaRPr>
          </a:p>
        </p:txBody>
      </p:sp>
      <p:pic>
        <p:nvPicPr>
          <p:cNvPr id="425" name="Рисунок 4"/>
          <p:cNvPicPr/>
          <p:nvPr/>
        </p:nvPicPr>
        <p:blipFill>
          <a:blip r:embed="rId3" cstate="print"/>
          <a:stretch/>
        </p:blipFill>
        <p:spPr>
          <a:xfrm>
            <a:off x="1283776" y="839249"/>
            <a:ext cx="2723992" cy="5614087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6" name="Рисунок 6"/>
          <p:cNvPicPr/>
          <p:nvPr/>
        </p:nvPicPr>
        <p:blipFill>
          <a:blip r:embed="rId4" cstate="print"/>
          <a:stretch/>
        </p:blipFill>
        <p:spPr>
          <a:xfrm>
            <a:off x="4528070" y="795720"/>
            <a:ext cx="2864074" cy="5657616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8945" t="12551" r="41722" b="5747"/>
          <a:stretch>
            <a:fillRect/>
          </a:stretch>
        </p:blipFill>
        <p:spPr bwMode="auto">
          <a:xfrm>
            <a:off x="7608168" y="814974"/>
            <a:ext cx="3600400" cy="563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Рисунок 3"/>
          <p:cNvPicPr/>
          <p:nvPr/>
        </p:nvPicPr>
        <p:blipFill>
          <a:blip r:embed="rId2" cstate="print"/>
          <a:stretch/>
        </p:blipFill>
        <p:spPr>
          <a:xfrm>
            <a:off x="11426040" y="25560"/>
            <a:ext cx="662040" cy="827280"/>
          </a:xfrm>
          <a:prstGeom prst="rect">
            <a:avLst/>
          </a:prstGeom>
          <a:ln>
            <a:noFill/>
          </a:ln>
        </p:spPr>
      </p:pic>
      <p:pic>
        <p:nvPicPr>
          <p:cNvPr id="429" name="Picture 716" descr="ГИМС ЭМБЛЕМА"/>
          <p:cNvPicPr/>
          <p:nvPr/>
        </p:nvPicPr>
        <p:blipFill>
          <a:blip r:embed="rId3" cstate="print"/>
          <a:stretch/>
        </p:blipFill>
        <p:spPr>
          <a:xfrm>
            <a:off x="178920" y="4685760"/>
            <a:ext cx="1983960" cy="1983960"/>
          </a:xfrm>
          <a:prstGeom prst="rect">
            <a:avLst/>
          </a:prstGeom>
          <a:ln>
            <a:noFill/>
          </a:ln>
        </p:spPr>
      </p:pic>
      <p:sp>
        <p:nvSpPr>
          <p:cNvPr id="430" name="CustomShape 1"/>
          <p:cNvSpPr/>
          <p:nvPr/>
        </p:nvSpPr>
        <p:spPr>
          <a:xfrm>
            <a:off x="1054440" y="125640"/>
            <a:ext cx="9858240" cy="1161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4080" tIns="32040" rIns="64080" bIns="3204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AFAFA"/>
                </a:solidFill>
                <a:latin typeface="Times New Roman"/>
                <a:ea typeface="DejaVu Sans"/>
              </a:rPr>
              <a:t>ГЛАВНОЕ УПРАВЛЕНИЕ МЧС РОССИИ </a:t>
            </a: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800" b="1" strike="noStrike" spc="-1">
                <a:solidFill>
                  <a:srgbClr val="FAFAFA"/>
                </a:solidFill>
                <a:latin typeface="Times New Roman"/>
                <a:ea typeface="DejaVu Sans"/>
              </a:rPr>
              <a:t>ПО РЕСПУБЛИКЕ САХА (ЯКУТИЯ)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sp>
        <p:nvSpPr>
          <p:cNvPr id="431" name="CustomShape 2"/>
          <p:cNvSpPr/>
          <p:nvPr/>
        </p:nvSpPr>
        <p:spPr>
          <a:xfrm>
            <a:off x="0" y="1564560"/>
            <a:ext cx="12191760" cy="210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8280" tIns="48960" rIns="98280" bIns="48960">
            <a:sp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Федеральный государственный контроль (надзор)</a:t>
            </a:r>
            <a:r>
              <a:t/>
            </a:r>
            <a:br/>
            <a:r>
              <a:rPr lang="ru-RU" sz="3200" b="0" strike="noStrike" spc="-1">
                <a:solidFill>
                  <a:srgbClr val="FFFFFF"/>
                </a:solidFill>
                <a:latin typeface="Times New Roman"/>
                <a:ea typeface="DejaVu Sans"/>
              </a:rPr>
              <a:t>за безопасностью людей на водных объектах за 2022 год</a:t>
            </a:r>
            <a:endParaRPr lang="ru-RU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32" name="CustomShape 3"/>
          <p:cNvSpPr/>
          <p:nvPr/>
        </p:nvSpPr>
        <p:spPr>
          <a:xfrm>
            <a:off x="7360560" y="4850280"/>
            <a:ext cx="4727160" cy="146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>
                <a:solidFill>
                  <a:srgbClr val="808080"/>
                </a:solidFill>
                <a:latin typeface="Times New Roman"/>
              </a:rPr>
              <a:t>Начальник отдела безопасности людей на водных объектах Главного управления МЧС России по Республике Саха (Якутия)	                                                                     Алексеева Майя Гаврильевна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433" name="Picture 3"/>
          <p:cNvPicPr/>
          <p:nvPr/>
        </p:nvPicPr>
        <p:blipFill>
          <a:blip r:embed="rId4" cstate="print"/>
          <a:stretch/>
        </p:blipFill>
        <p:spPr>
          <a:xfrm>
            <a:off x="0" y="0"/>
            <a:ext cx="1133280" cy="801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widt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 fmla="width*sin(2.5*pi*$)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9DFB5086-DBCF-4FC4-B956-844063484E6D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2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53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54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55" name="CustomShape 3"/>
          <p:cNvSpPr/>
          <p:nvPr/>
        </p:nvSpPr>
        <p:spPr>
          <a:xfrm>
            <a:off x="4893120" y="907560"/>
            <a:ext cx="7022880" cy="530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Должностные лица ГИМС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при проведении контрольного (надзорного) мероприятия в пределах своих полномочий и в объеме проводимых контрольных (надзорных) действий 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пользуются правами, установленными частью 2 статьи 29 Федерального закона от 31.07.2020 № 248-ФЗ 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«О государственном контроле (надзоре) и муниципальном контроле в Российской Федерации», а также </a:t>
            </a: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следующими правами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а) выдавать контролируемым лицам (юридическим лицам, индивидуальным предпринимателям и гражданам) предостережения о недопустимости нарушения обязательных требований по обеспечению охраны жизни людей на водных объектах;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б) привлекать к проведению контрольных (надзорных) мероприятий экспертов, экспертные организации;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в) проводить профилактические мероприятия, направленные на предупреждение случаев гибели и травматизма людей на водных объектах;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г) использовать информационные системы, средства видео-, аудио- и фотофиксации, а также другие технические средства в целях фиксации доказательств нарушений обязательных требований.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56" name="Рисунок 9"/>
          <p:cNvPicPr/>
          <p:nvPr/>
        </p:nvPicPr>
        <p:blipFill>
          <a:blip r:embed="rId3" cstate="print"/>
          <a:srcRect l="25295" t="15178" r="48305" b="16598"/>
          <a:stretch/>
        </p:blipFill>
        <p:spPr>
          <a:xfrm>
            <a:off x="1935720" y="2636280"/>
            <a:ext cx="2811240" cy="408528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7" name="Рисунок 10"/>
          <p:cNvPicPr/>
          <p:nvPr/>
        </p:nvPicPr>
        <p:blipFill>
          <a:blip r:embed="rId4" cstate="print"/>
          <a:srcRect l="23939" t="16315" r="47268" b="6810"/>
          <a:stretch/>
        </p:blipFill>
        <p:spPr>
          <a:xfrm>
            <a:off x="97200" y="790560"/>
            <a:ext cx="2783880" cy="417960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E9340A20-CC90-4501-9ABF-006ADD64FEFB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3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59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60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1" name="CustomShape 3"/>
          <p:cNvSpPr/>
          <p:nvPr/>
        </p:nvSpPr>
        <p:spPr>
          <a:xfrm>
            <a:off x="4812120" y="861120"/>
            <a:ext cx="7208280" cy="5576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Объекты государственного надзора</a:t>
            </a: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базы (сооружения) для стоянок маломерных судов,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пляжи, специально оборудованные для купания,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переправы (кроме паромных переправ), на которых используются маломерные суда,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ледовые переправы, </a:t>
            </a:r>
            <a:endParaRPr lang="ru-RU" sz="1800" b="0" strike="noStrike" spc="-1"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000000"/>
              </a:buClr>
              <a:buFont typeface="StarSymbol"/>
              <a:buChar char="-"/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наплавные мосты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       Предметом федерального государственного контроля (надзора) за безопасностью людей на водных объектах является соблюдение контролируемыми лицами при использовании и эксплуатации поднадзорных объектов обязательных требований, установленных законодательством Российской Федерации, законами и иными нормативными правовыми актами субъектов Российской Федерации в сфере безопасности людей на водных объектах.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       Особенностью осуществления государственного надзора является выход государственных инспекторов по маломерным судам ГИМС МЧС России на поднадзорные объекты (базы, пляжи, лодочные переправы, ледовые переправы, наплавные мосты) в рамках внеплановых контрольно-надзорных мероприятий.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362" name="Рисунок 6"/>
          <p:cNvPicPr/>
          <p:nvPr/>
        </p:nvPicPr>
        <p:blipFill>
          <a:blip r:embed="rId3" cstate="print"/>
          <a:srcRect l="21864" t="16031" r="44793" b="4539"/>
          <a:stretch/>
        </p:blipFill>
        <p:spPr>
          <a:xfrm>
            <a:off x="543240" y="795600"/>
            <a:ext cx="4065840" cy="564156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0409AF87-B928-4CF7-869C-DA8FF36B8A73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4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64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65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66" name="CustomShape 3"/>
          <p:cNvSpPr/>
          <p:nvPr/>
        </p:nvSpPr>
        <p:spPr>
          <a:xfrm>
            <a:off x="5457240" y="2175120"/>
            <a:ext cx="626436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При осуществлении государственного надзора могут проводиться следующие виды профилактических мероприятий: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а) информирование;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б) обобщение правоприменительной практики;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в) объявление предостережения;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г) консультирование;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д) профилактический визит.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67" name="Picture 2"/>
          <p:cNvPicPr/>
          <p:nvPr/>
        </p:nvPicPr>
        <p:blipFill>
          <a:blip r:embed="rId3" cstate="print"/>
          <a:srcRect l="18045" t="21850" r="11892" b="14774"/>
          <a:stretch/>
        </p:blipFill>
        <p:spPr>
          <a:xfrm>
            <a:off x="281880" y="3710160"/>
            <a:ext cx="4918320" cy="257904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" name="Picture 3"/>
          <p:cNvPicPr/>
          <p:nvPr/>
        </p:nvPicPr>
        <p:blipFill>
          <a:blip r:embed="rId4" cstate="print"/>
          <a:stretch/>
        </p:blipFill>
        <p:spPr>
          <a:xfrm>
            <a:off x="267480" y="860760"/>
            <a:ext cx="4932720" cy="277344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92F64EB6-1D47-44C3-A252-00EFDD119EC6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5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70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71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72" name="CustomShape 3"/>
          <p:cNvSpPr/>
          <p:nvPr/>
        </p:nvSpPr>
        <p:spPr>
          <a:xfrm>
            <a:off x="5457240" y="2175120"/>
            <a:ext cx="6565680" cy="255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Государственный надзор осуществляется посредством проведения следующих контрольных (надзорных) мероприятий: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инспекционный визит;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рейдовый осмотр;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документарная проверка;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выездная проверка;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наблюдение за соблюдением обязательных требований;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выездное обследование.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73" name="Picture 5"/>
          <p:cNvPicPr/>
          <p:nvPr/>
        </p:nvPicPr>
        <p:blipFill>
          <a:blip r:embed="rId3" cstate="print"/>
          <a:srcRect l="27090" t="20217" r="36844" b="42475"/>
          <a:stretch/>
        </p:blipFill>
        <p:spPr>
          <a:xfrm>
            <a:off x="317160" y="3539880"/>
            <a:ext cx="4826160" cy="278928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4" name="Рисунок 14"/>
          <p:cNvPicPr/>
          <p:nvPr/>
        </p:nvPicPr>
        <p:blipFill>
          <a:blip r:embed="rId4" cstate="print"/>
          <a:srcRect l="8937" t="10033" r="9114" b="12542"/>
          <a:stretch/>
        </p:blipFill>
        <p:spPr>
          <a:xfrm>
            <a:off x="302760" y="875520"/>
            <a:ext cx="4854600" cy="258300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53C70E93-70C2-4118-A2ED-9449C44D8963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6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76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77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78" name="CustomShape 3"/>
          <p:cNvSpPr/>
          <p:nvPr/>
        </p:nvSpPr>
        <p:spPr>
          <a:xfrm>
            <a:off x="418320" y="822960"/>
            <a:ext cx="1137132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1" strike="noStrike" spc="-1">
                <a:solidFill>
                  <a:srgbClr val="000000"/>
                </a:solidFill>
                <a:latin typeface="Times New Roman"/>
              </a:rPr>
              <a:t>Запрет эксплуатации объекта государственного надзора может быть установлен в следующих случаях: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а) на объекте государственного надзора допущена гибель человека по причине нарушения обязательных требований;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б) несоответствие сведений о соблюдении обязательных требований в области безопасности людей на водных объектах на объекте государственного надзора фактическому состоянию объекта государственного надзора;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в) неисполнение предписания об устранении выявленных в ходе контрольного (надзорного) мероприятия нарушений в установленный срок;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г) отсутствие у контролируемого лица правовых оснований для эксплуатации объекта государственного надзора.</a:t>
            </a:r>
            <a:endParaRPr lang="ru-RU" sz="1800" b="0" strike="noStrike" spc="-1">
              <a:latin typeface="Arial"/>
            </a:endParaRPr>
          </a:p>
        </p:txBody>
      </p:sp>
      <p:pic>
        <p:nvPicPr>
          <p:cNvPr id="379" name="Рисунок 15"/>
          <p:cNvPicPr/>
          <p:nvPr/>
        </p:nvPicPr>
        <p:blipFill>
          <a:blip r:embed="rId3" cstate="print"/>
          <a:srcRect l="9376" t="12364" r="9844" b="10418"/>
          <a:stretch/>
        </p:blipFill>
        <p:spPr>
          <a:xfrm>
            <a:off x="5721480" y="3171960"/>
            <a:ext cx="6095880" cy="307404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0" name="Рисунок 16"/>
          <p:cNvPicPr/>
          <p:nvPr/>
        </p:nvPicPr>
        <p:blipFill>
          <a:blip r:embed="rId4" cstate="print"/>
          <a:srcRect l="19949" t="20402" r="19817" b="12822"/>
          <a:stretch/>
        </p:blipFill>
        <p:spPr>
          <a:xfrm>
            <a:off x="299880" y="3171960"/>
            <a:ext cx="5116320" cy="307404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7D17FA7C-81F6-4C5D-B320-E6DD43C0B199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7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82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83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FFFF"/>
                </a:solidFill>
                <a:latin typeface="Times New Roman"/>
                <a:ea typeface="DejaVu Sans"/>
              </a:rPr>
              <a:t>Государственный контроль (надзор)</a:t>
            </a:r>
            <a:endParaRPr lang="ru-RU" sz="2000" b="0" strike="noStrike" spc="-1">
              <a:latin typeface="Arial"/>
            </a:endParaRPr>
          </a:p>
        </p:txBody>
      </p:sp>
      <p:sp>
        <p:nvSpPr>
          <p:cNvPr id="384" name="CustomShape 3"/>
          <p:cNvSpPr/>
          <p:nvPr/>
        </p:nvSpPr>
        <p:spPr>
          <a:xfrm>
            <a:off x="0" y="920520"/>
            <a:ext cx="12191760" cy="39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     В 2022 году на территории республики эксплуатировалось 5 баз (стоянок) для маломерных судов, 5 пляжей, 2 наплавных моста. За зимний период 2022-2023 года запланировано к эксплуатации 51 ледовая переправа.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     За 2022 год задекларировано 58 поднадзорных объектов, в отношении которых в рамках государственного надзора проведено 273 надзорных мероприятий и 63 профилактических мероприятий, в том числе: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задекларировано 5 баз, в отношении которых проведено 121 надзорное мероприятие и 24 профилактических мероприятий;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задекларировано 5 пляжей, в отношении которых проведено 42 надзорных мероприятий и 19 профилактических мероприятий;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задекларировано 46 ледовых переправ, в отношении которых проведено 83 надзорных мероприятий и 14 профилактических мероприятий; </a:t>
            </a:r>
            <a:endParaRPr lang="ru-RU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Times New Roman"/>
              </a:rPr>
              <a:t>- задекларировано 2 наплавных моста, в отношении которых проведено 27 надзорных мероприятий и 6 профилактических мероприятий.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385" name="Рисунок 10"/>
          <p:cNvPicPr/>
          <p:nvPr/>
        </p:nvPicPr>
        <p:blipFill>
          <a:blip r:embed="rId3" cstate="print"/>
          <a:srcRect b="9537"/>
          <a:stretch/>
        </p:blipFill>
        <p:spPr>
          <a:xfrm>
            <a:off x="225720" y="4314960"/>
            <a:ext cx="3567960" cy="207612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6" name="Рисунок 12"/>
          <p:cNvPicPr/>
          <p:nvPr/>
        </p:nvPicPr>
        <p:blipFill>
          <a:blip r:embed="rId4" cstate="print"/>
          <a:srcRect l="26616" t="25281" r="24691" b="27601"/>
          <a:stretch/>
        </p:blipFill>
        <p:spPr>
          <a:xfrm>
            <a:off x="3854880" y="4332600"/>
            <a:ext cx="3968280" cy="208404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7" name="Рисунок 13"/>
          <p:cNvPicPr/>
          <p:nvPr/>
        </p:nvPicPr>
        <p:blipFill>
          <a:blip r:embed="rId5" cstate="print"/>
          <a:stretch/>
        </p:blipFill>
        <p:spPr>
          <a:xfrm>
            <a:off x="7913160" y="4360320"/>
            <a:ext cx="4058640" cy="2040120"/>
          </a:xfrm>
          <a:prstGeom prst="rect">
            <a:avLst/>
          </a:prstGeom>
          <a:ln>
            <a:noFill/>
          </a:ln>
          <a:effectLst>
            <a:outerShdw blurRad="292100" dist="139498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79920306-5F7A-4892-A2BC-E9BF9DFE41F8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8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389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390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Предоставление государственных услуг</a:t>
            </a:r>
            <a:endParaRPr lang="ru-RU" sz="2000" b="0" strike="noStrike" spc="-1" dirty="0">
              <a:latin typeface="Arial"/>
            </a:endParaRPr>
          </a:p>
        </p:txBody>
      </p:sp>
      <p:sp>
        <p:nvSpPr>
          <p:cNvPr id="391" name="CustomShape 3"/>
          <p:cNvSpPr/>
          <p:nvPr/>
        </p:nvSpPr>
        <p:spPr>
          <a:xfrm>
            <a:off x="500040" y="1230480"/>
            <a:ext cx="3620880" cy="2641320"/>
          </a:xfrm>
          <a:prstGeom prst="rect">
            <a:avLst/>
          </a:prstGeom>
          <a:solidFill>
            <a:srgbClr val="BBF7F1"/>
          </a:solidFill>
          <a:ln w="25560">
            <a:solidFill>
              <a:srgbClr val="385D8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2" name="AutoShape 11"/>
          <p:cNvPicPr/>
          <p:nvPr/>
        </p:nvPicPr>
        <p:blipFill>
          <a:blip r:embed="rId3" cstate="print"/>
          <a:stretch/>
        </p:blipFill>
        <p:spPr>
          <a:xfrm>
            <a:off x="1166760" y="1809720"/>
            <a:ext cx="2285640" cy="529920"/>
          </a:xfrm>
          <a:prstGeom prst="rect">
            <a:avLst/>
          </a:prstGeom>
          <a:ln w="9360">
            <a:noFill/>
          </a:ln>
        </p:spPr>
      </p:pic>
      <p:sp>
        <p:nvSpPr>
          <p:cNvPr id="393" name="CustomShape 4"/>
          <p:cNvSpPr/>
          <p:nvPr/>
        </p:nvSpPr>
        <p:spPr>
          <a:xfrm>
            <a:off x="500040" y="1230480"/>
            <a:ext cx="3620880" cy="304920"/>
          </a:xfrm>
          <a:prstGeom prst="rect">
            <a:avLst/>
          </a:prstGeom>
          <a:solidFill>
            <a:srgbClr val="0070C0">
              <a:alpha val="82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</a:rPr>
              <a:t>Проведено освидетельствований м/с</a:t>
            </a:r>
            <a:endParaRPr lang="ru-RU" sz="1400" b="0" strike="noStrike" spc="-1">
              <a:latin typeface="Arial"/>
            </a:endParaRPr>
          </a:p>
        </p:txBody>
      </p:sp>
      <p:sp>
        <p:nvSpPr>
          <p:cNvPr id="394" name="CustomShape 5"/>
          <p:cNvSpPr/>
          <p:nvPr/>
        </p:nvSpPr>
        <p:spPr>
          <a:xfrm>
            <a:off x="1386000" y="2013120"/>
            <a:ext cx="1918800" cy="2520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FF00"/>
                </a:solidFill>
                <a:latin typeface="Times New Roman"/>
              </a:rPr>
              <a:t>759</a:t>
            </a:r>
            <a:endParaRPr lang="ru-RU" sz="2400" b="0" strike="noStrike" spc="-1">
              <a:latin typeface="Arial"/>
            </a:endParaRPr>
          </a:p>
        </p:txBody>
      </p:sp>
      <p:sp>
        <p:nvSpPr>
          <p:cNvPr id="395" name="CustomShape 6"/>
          <p:cNvSpPr/>
          <p:nvPr/>
        </p:nvSpPr>
        <p:spPr>
          <a:xfrm>
            <a:off x="4309920" y="1230480"/>
            <a:ext cx="3333240" cy="2636640"/>
          </a:xfrm>
          <a:prstGeom prst="rect">
            <a:avLst/>
          </a:prstGeom>
          <a:solidFill>
            <a:srgbClr val="BBF7F1"/>
          </a:solidFill>
          <a:ln w="25560">
            <a:solidFill>
              <a:srgbClr val="385D8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96" name="CustomShape 7"/>
          <p:cNvSpPr/>
          <p:nvPr/>
        </p:nvSpPr>
        <p:spPr>
          <a:xfrm>
            <a:off x="4309920" y="1198440"/>
            <a:ext cx="3333240" cy="304920"/>
          </a:xfrm>
          <a:prstGeom prst="rect">
            <a:avLst/>
          </a:prstGeom>
          <a:solidFill>
            <a:srgbClr val="0070C0">
              <a:alpha val="82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</a:rPr>
              <a:t>Аттестовано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397" name="Group 8"/>
          <p:cNvGrpSpPr/>
          <p:nvPr/>
        </p:nvGrpSpPr>
        <p:grpSpPr>
          <a:xfrm>
            <a:off x="4788000" y="1806480"/>
            <a:ext cx="2285640" cy="528120"/>
            <a:chOff x="4788000" y="1806480"/>
            <a:chExt cx="2285640" cy="528120"/>
          </a:xfrm>
        </p:grpSpPr>
        <p:pic>
          <p:nvPicPr>
            <p:cNvPr id="398" name="AutoShape 11"/>
            <p:cNvPicPr/>
            <p:nvPr/>
          </p:nvPicPr>
          <p:blipFill>
            <a:blip r:embed="rId3" cstate="print"/>
            <a:stretch/>
          </p:blipFill>
          <p:spPr>
            <a:xfrm>
              <a:off x="4788000" y="1806480"/>
              <a:ext cx="2285640" cy="52812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399" name="CustomShape 9"/>
            <p:cNvSpPr/>
            <p:nvPr/>
          </p:nvSpPr>
          <p:spPr>
            <a:xfrm>
              <a:off x="5009760" y="1998360"/>
              <a:ext cx="1919520" cy="25128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5840" tIns="52920" rIns="105840" bIns="5292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FF00"/>
                  </a:solidFill>
                  <a:latin typeface="Times New Roman"/>
                </a:rPr>
                <a:t>1540</a:t>
              </a:r>
              <a:endParaRPr lang="ru-RU" sz="2400" b="0" strike="noStrike" spc="-1">
                <a:latin typeface="Arial"/>
              </a:endParaRPr>
            </a:p>
          </p:txBody>
        </p:sp>
      </p:grpSp>
      <p:sp>
        <p:nvSpPr>
          <p:cNvPr id="400" name="CustomShape 10"/>
          <p:cNvSpPr/>
          <p:nvPr/>
        </p:nvSpPr>
        <p:spPr>
          <a:xfrm>
            <a:off x="7929720" y="1230480"/>
            <a:ext cx="3587400" cy="2650680"/>
          </a:xfrm>
          <a:prstGeom prst="rect">
            <a:avLst/>
          </a:prstGeom>
          <a:solidFill>
            <a:srgbClr val="BBF7F1"/>
          </a:solidFill>
          <a:ln w="25560">
            <a:solidFill>
              <a:srgbClr val="385D8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01" name="CustomShape 11"/>
          <p:cNvSpPr/>
          <p:nvPr/>
        </p:nvSpPr>
        <p:spPr>
          <a:xfrm>
            <a:off x="7929720" y="1230480"/>
            <a:ext cx="3587400" cy="304920"/>
          </a:xfrm>
          <a:prstGeom prst="rect">
            <a:avLst/>
          </a:prstGeom>
          <a:solidFill>
            <a:srgbClr val="0070C0">
              <a:alpha val="82000"/>
            </a:srgbClr>
          </a:soli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1" strike="noStrike" spc="-1">
                <a:solidFill>
                  <a:srgbClr val="FFFFFF"/>
                </a:solidFill>
                <a:latin typeface="Times New Roman"/>
              </a:rPr>
              <a:t>Проведено регистраций</a:t>
            </a:r>
            <a:endParaRPr lang="ru-RU" sz="1400" b="0" strike="noStrike" spc="-1">
              <a:latin typeface="Arial"/>
            </a:endParaRPr>
          </a:p>
        </p:txBody>
      </p:sp>
      <p:grpSp>
        <p:nvGrpSpPr>
          <p:cNvPr id="402" name="Group 12"/>
          <p:cNvGrpSpPr/>
          <p:nvPr/>
        </p:nvGrpSpPr>
        <p:grpSpPr>
          <a:xfrm>
            <a:off x="8548560" y="1805040"/>
            <a:ext cx="2336400" cy="529920"/>
            <a:chOff x="8548560" y="1805040"/>
            <a:chExt cx="2336400" cy="529920"/>
          </a:xfrm>
        </p:grpSpPr>
        <p:pic>
          <p:nvPicPr>
            <p:cNvPr id="403" name="AutoShape 11"/>
            <p:cNvPicPr/>
            <p:nvPr/>
          </p:nvPicPr>
          <p:blipFill>
            <a:blip r:embed="rId3" cstate="print"/>
            <a:stretch/>
          </p:blipFill>
          <p:spPr>
            <a:xfrm>
              <a:off x="8548560" y="1805040"/>
              <a:ext cx="2336400" cy="529920"/>
            </a:xfrm>
            <a:prstGeom prst="rect">
              <a:avLst/>
            </a:prstGeom>
            <a:ln w="9360">
              <a:noFill/>
            </a:ln>
          </p:spPr>
        </p:pic>
        <p:sp>
          <p:nvSpPr>
            <p:cNvPr id="404" name="CustomShape 13"/>
            <p:cNvSpPr/>
            <p:nvPr/>
          </p:nvSpPr>
          <p:spPr>
            <a:xfrm>
              <a:off x="8775720" y="2026440"/>
              <a:ext cx="1962000" cy="252000"/>
            </a:xfrm>
            <a:prstGeom prst="rect">
              <a:avLst/>
            </a:prstGeom>
            <a:noFill/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105840" tIns="52920" rIns="105840" bIns="5292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ru-RU" sz="2400" b="1" strike="noStrike" spc="-1">
                  <a:solidFill>
                    <a:srgbClr val="FFFF00"/>
                  </a:solidFill>
                  <a:latin typeface="Times New Roman"/>
                </a:rPr>
                <a:t>1592</a:t>
              </a:r>
              <a:endParaRPr lang="ru-RU" sz="2400" b="0" strike="noStrike" spc="-1">
                <a:latin typeface="Arial"/>
              </a:endParaRPr>
            </a:p>
          </p:txBody>
        </p:sp>
      </p:grpSp>
      <p:pic>
        <p:nvPicPr>
          <p:cNvPr id="405" name="Picture 21" descr="Проверка ПЛМ на Мастере-410 перед соревнованиями 17"/>
          <p:cNvPicPr/>
          <p:nvPr/>
        </p:nvPicPr>
        <p:blipFill>
          <a:blip r:embed="rId4" cstate="print"/>
          <a:stretch/>
        </p:blipFill>
        <p:spPr>
          <a:xfrm>
            <a:off x="493560" y="2409120"/>
            <a:ext cx="3620880" cy="1598400"/>
          </a:xfrm>
          <a:prstGeom prst="rect">
            <a:avLst/>
          </a:prstGeom>
          <a:ln w="9360">
            <a:noFill/>
          </a:ln>
        </p:spPr>
      </p:pic>
      <p:pic>
        <p:nvPicPr>
          <p:cNvPr id="406" name="Picture 10" descr="iMG_1137"/>
          <p:cNvPicPr/>
          <p:nvPr/>
        </p:nvPicPr>
        <p:blipFill>
          <a:blip r:embed="rId5" cstate="print"/>
          <a:stretch/>
        </p:blipFill>
        <p:spPr>
          <a:xfrm>
            <a:off x="7929720" y="2249640"/>
            <a:ext cx="3587400" cy="1636200"/>
          </a:xfrm>
          <a:prstGeom prst="rect">
            <a:avLst/>
          </a:prstGeom>
          <a:ln w="9360">
            <a:noFill/>
          </a:ln>
        </p:spPr>
      </p:pic>
      <p:pic>
        <p:nvPicPr>
          <p:cNvPr id="407" name="Рисунок 2"/>
          <p:cNvPicPr/>
          <p:nvPr/>
        </p:nvPicPr>
        <p:blipFill>
          <a:blip r:embed="rId6" cstate="print"/>
          <a:stretch/>
        </p:blipFill>
        <p:spPr>
          <a:xfrm>
            <a:off x="4349880" y="2335320"/>
            <a:ext cx="3300120" cy="1474560"/>
          </a:xfrm>
          <a:prstGeom prst="rect">
            <a:avLst/>
          </a:prstGeom>
          <a:ln w="9360">
            <a:noFill/>
          </a:ln>
        </p:spPr>
      </p:pic>
      <p:sp>
        <p:nvSpPr>
          <p:cNvPr id="408" name="CustomShape 14"/>
          <p:cNvSpPr/>
          <p:nvPr/>
        </p:nvSpPr>
        <p:spPr>
          <a:xfrm>
            <a:off x="1950120" y="4638600"/>
            <a:ext cx="8623440" cy="119887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 начала года поступило 608 заявок в электронном виде: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143 заявки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аттестации на право управления маломерными судами,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414 заявок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регистрации маломерного судна,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- 51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заявка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по освидетельствованию маломерного судна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Shape 1"/>
          <p:cNvSpPr txBox="1"/>
          <p:nvPr/>
        </p:nvSpPr>
        <p:spPr>
          <a:xfrm>
            <a:off x="11391480" y="6415200"/>
            <a:ext cx="337680" cy="178560"/>
          </a:xfrm>
          <a:prstGeom prst="rect">
            <a:avLst/>
          </a:prstGeom>
          <a:solidFill>
            <a:srgbClr val="FFC000"/>
          </a:solidFill>
          <a:ln w="936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</a:pPr>
            <a:fld id="{90F8AB47-78B1-4157-92BF-C275D50E76C1}" type="slidenum">
              <a:rPr lang="ru-RU" sz="800" b="0" strike="noStrike" spc="-1">
                <a:solidFill>
                  <a:srgbClr val="047CC4"/>
                </a:solidFill>
                <a:latin typeface="Arial"/>
              </a:rPr>
              <a:pPr algn="ctr">
                <a:lnSpc>
                  <a:spcPct val="100000"/>
                </a:lnSpc>
              </a:pPr>
              <a:t>9</a:t>
            </a:fld>
            <a:endParaRPr lang="ru-RU" sz="800" b="0" strike="noStrike" spc="-1">
              <a:latin typeface="Times New Roman"/>
            </a:endParaRPr>
          </a:p>
        </p:txBody>
      </p:sp>
      <p:pic>
        <p:nvPicPr>
          <p:cNvPr id="410" name="Picture 716" descr="ГИМС ЭМБЛЕМА"/>
          <p:cNvPicPr/>
          <p:nvPr/>
        </p:nvPicPr>
        <p:blipFill>
          <a:blip r:embed="rId2" cstate="print"/>
          <a:stretch/>
        </p:blipFill>
        <p:spPr>
          <a:xfrm>
            <a:off x="79920" y="-14400"/>
            <a:ext cx="754920" cy="754920"/>
          </a:xfrm>
          <a:prstGeom prst="rect">
            <a:avLst/>
          </a:prstGeom>
          <a:ln>
            <a:noFill/>
          </a:ln>
        </p:spPr>
      </p:pic>
      <p:sp>
        <p:nvSpPr>
          <p:cNvPr id="411" name="CustomShape 2"/>
          <p:cNvSpPr/>
          <p:nvPr/>
        </p:nvSpPr>
        <p:spPr>
          <a:xfrm>
            <a:off x="379080" y="120600"/>
            <a:ext cx="112485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 dirty="0" smtClean="0">
                <a:solidFill>
                  <a:srgbClr val="FFFFFF"/>
                </a:solidFill>
                <a:latin typeface="Times New Roman"/>
                <a:ea typeface="DejaVu Sans"/>
              </a:rPr>
              <a:t>Административная практика</a:t>
            </a:r>
            <a:endParaRPr lang="ru-RU" sz="2000" b="0" strike="noStrike" spc="-1" dirty="0">
              <a:latin typeface="Arial"/>
            </a:endParaRPr>
          </a:p>
        </p:txBody>
      </p:sp>
      <p:pic>
        <p:nvPicPr>
          <p:cNvPr id="412" name="Рисунок 3"/>
          <p:cNvPicPr/>
          <p:nvPr/>
        </p:nvPicPr>
        <p:blipFill>
          <a:blip r:embed="rId3" cstate="print"/>
          <a:srcRect t="4216" b="19561"/>
          <a:stretch/>
        </p:blipFill>
        <p:spPr>
          <a:xfrm>
            <a:off x="6036480" y="819720"/>
            <a:ext cx="6155280" cy="3344040"/>
          </a:xfrm>
          <a:prstGeom prst="rect">
            <a:avLst/>
          </a:prstGeom>
          <a:ln>
            <a:noFill/>
          </a:ln>
        </p:spPr>
      </p:pic>
      <p:sp>
        <p:nvSpPr>
          <p:cNvPr id="413" name="CustomShape 3"/>
          <p:cNvSpPr/>
          <p:nvPr/>
        </p:nvSpPr>
        <p:spPr>
          <a:xfrm>
            <a:off x="125280" y="4206240"/>
            <a:ext cx="11888280" cy="2578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Проведено более 4000 рейдов и патрулирований. 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Выявлено 447 правонарушений, составлены административные материалы по статьям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Times New Roman"/>
                <a:ea typeface="Calibri"/>
              </a:rPr>
              <a:t>КоАП</a:t>
            </a: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 РФ.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Основными видами нарушения явились: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- управление судном без судоводительских и регистрационных документов,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Times New Roman"/>
                <a:ea typeface="Calibri"/>
              </a:rPr>
              <a:t>- нарушение правил обеспечения безопасности пассажиров на судах водного транспорта, а также нарушение правил эксплуатации судов.</a:t>
            </a:r>
            <a:endParaRPr lang="ru-RU" sz="1800" b="0" strike="noStrike" spc="-1" dirty="0">
              <a:latin typeface="Arial"/>
            </a:endParaRPr>
          </a:p>
          <a:p>
            <a:pPr algn="just">
              <a:lnSpc>
                <a:spcPct val="107000"/>
              </a:lnSpc>
            </a:pPr>
            <a:endParaRPr lang="ru-RU" sz="1800" b="0" strike="noStrike" spc="-1" dirty="0">
              <a:latin typeface="Arial"/>
            </a:endParaRPr>
          </a:p>
        </p:txBody>
      </p:sp>
      <p:pic>
        <p:nvPicPr>
          <p:cNvPr id="414" name="Рисунок 1"/>
          <p:cNvPicPr/>
          <p:nvPr/>
        </p:nvPicPr>
        <p:blipFill>
          <a:blip r:embed="rId4" cstate="print"/>
          <a:srcRect t="21776"/>
          <a:stretch/>
        </p:blipFill>
        <p:spPr>
          <a:xfrm>
            <a:off x="360" y="819720"/>
            <a:ext cx="5699520" cy="3344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3740</TotalTime>
  <Words>787</Words>
  <Application>Microsoft Office PowerPoint</Application>
  <PresentationFormat>Широкоэкранный</PresentationFormat>
  <Paragraphs>86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12</vt:i4>
      </vt:variant>
    </vt:vector>
  </HeadingPairs>
  <TitlesOfParts>
    <vt:vector size="27" baseType="lpstr">
      <vt:lpstr>Arial</vt:lpstr>
      <vt:lpstr>Calibri</vt:lpstr>
      <vt:lpstr>DejaVu Sans</vt:lpstr>
      <vt:lpstr>StarSymbol</vt:lpstr>
      <vt:lpstr>Symbol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Управление службы протокола</dc:creator>
  <dc:description/>
  <cp:lastModifiedBy>Microsoft</cp:lastModifiedBy>
  <cp:revision>189</cp:revision>
  <dcterms:created xsi:type="dcterms:W3CDTF">2017-09-29T14:32:11Z</dcterms:created>
  <dcterms:modified xsi:type="dcterms:W3CDTF">2023-02-20T01:40:12Z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SPecialiST RePack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Произвольный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13</vt:i4>
  </property>
</Properties>
</file>